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4"/>
  </p:sldMasterIdLst>
  <p:notesMasterIdLst>
    <p:notesMasterId r:id="rId35"/>
  </p:notesMasterIdLst>
  <p:handoutMasterIdLst>
    <p:handoutMasterId r:id="rId36"/>
  </p:handoutMasterIdLst>
  <p:sldIdLst>
    <p:sldId id="281" r:id="rId5"/>
    <p:sldId id="355" r:id="rId6"/>
    <p:sldId id="354" r:id="rId7"/>
    <p:sldId id="353" r:id="rId8"/>
    <p:sldId id="361" r:id="rId9"/>
    <p:sldId id="362" r:id="rId10"/>
    <p:sldId id="365" r:id="rId11"/>
    <p:sldId id="363" r:id="rId12"/>
    <p:sldId id="360" r:id="rId13"/>
    <p:sldId id="272" r:id="rId14"/>
    <p:sldId id="364" r:id="rId15"/>
    <p:sldId id="368" r:id="rId16"/>
    <p:sldId id="373" r:id="rId17"/>
    <p:sldId id="383" r:id="rId18"/>
    <p:sldId id="374" r:id="rId19"/>
    <p:sldId id="369" r:id="rId20"/>
    <p:sldId id="370" r:id="rId21"/>
    <p:sldId id="372" r:id="rId22"/>
    <p:sldId id="371" r:id="rId23"/>
    <p:sldId id="351" r:id="rId24"/>
    <p:sldId id="366" r:id="rId25"/>
    <p:sldId id="375" r:id="rId26"/>
    <p:sldId id="378" r:id="rId27"/>
    <p:sldId id="379" r:id="rId28"/>
    <p:sldId id="380" r:id="rId29"/>
    <p:sldId id="381" r:id="rId30"/>
    <p:sldId id="382" r:id="rId31"/>
    <p:sldId id="367" r:id="rId32"/>
    <p:sldId id="376" r:id="rId33"/>
    <p:sldId id="35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60" userDrawn="1">
          <p15:clr>
            <a:srgbClr val="A4A3A4"/>
          </p15:clr>
        </p15:guide>
        <p15:guide id="2" pos="7392"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55F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7" d="100"/>
          <a:sy n="107" d="100"/>
        </p:scale>
        <p:origin x="672" y="102"/>
      </p:cViewPr>
      <p:guideLst>
        <p:guide pos="360"/>
        <p:guide pos="7392"/>
        <p:guide orient="horz" pos="2160"/>
      </p:guideLst>
    </p:cSldViewPr>
  </p:slideViewPr>
  <p:notesTextViewPr>
    <p:cViewPr>
      <p:scale>
        <a:sx n="1" d="1"/>
        <a:sy n="1" d="1"/>
      </p:scale>
      <p:origin x="0" y="0"/>
    </p:cViewPr>
  </p:notesTextViewPr>
  <p:sorterViewPr>
    <p:cViewPr>
      <p:scale>
        <a:sx n="100" d="100"/>
        <a:sy n="100" d="100"/>
      </p:scale>
      <p:origin x="0" y="-480"/>
    </p:cViewPr>
  </p:sorterViewPr>
  <p:notesViewPr>
    <p:cSldViewPr snapToGrid="0">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EB018AA-DEA7-448F-AE2F-C3D13A0F02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FB87A71-96EB-4108-95A3-855A4C3601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8647F05-0506-494A-8060-3F395B947DF9}" type="datetimeFigureOut">
              <a:rPr lang="en-US" smtClean="0"/>
              <a:t>2/26/2026</a:t>
            </a:fld>
            <a:endParaRPr lang="en-US" dirty="0"/>
          </a:p>
        </p:txBody>
      </p:sp>
      <p:sp>
        <p:nvSpPr>
          <p:cNvPr id="4" name="Footer Placeholder 3">
            <a:extLst>
              <a:ext uri="{FF2B5EF4-FFF2-40B4-BE49-F238E27FC236}">
                <a16:creationId xmlns:a16="http://schemas.microsoft.com/office/drawing/2014/main" id="{9445591A-E83D-4F8A-B064-12B29D3154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7AF2308-535F-471C-9423-3467454C92F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61E857-36B8-43F1-9D87-FE508167BCE3}" type="slidenum">
              <a:rPr lang="en-US" smtClean="0"/>
              <a:t>‹#›</a:t>
            </a:fld>
            <a:endParaRPr lang="en-US" dirty="0"/>
          </a:p>
        </p:txBody>
      </p:sp>
    </p:spTree>
    <p:extLst>
      <p:ext uri="{BB962C8B-B14F-4D97-AF65-F5344CB8AC3E}">
        <p14:creationId xmlns:p14="http://schemas.microsoft.com/office/powerpoint/2010/main" val="1400231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BC0A13-3F3D-45D4-B17C-1E0ACF36A6FB}" type="datetimeFigureOut">
              <a:rPr lang="en-US" smtClean="0"/>
              <a:t>2/26/2026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FAAAB6-A2C6-4A85-A3A1-98EFBA61C967}" type="slidenum">
              <a:rPr lang="en-US" smtClean="0"/>
              <a:t>‹#›</a:t>
            </a:fld>
            <a:endParaRPr lang="en-US" dirty="0"/>
          </a:p>
        </p:txBody>
      </p:sp>
    </p:spTree>
    <p:extLst>
      <p:ext uri="{BB962C8B-B14F-4D97-AF65-F5344CB8AC3E}">
        <p14:creationId xmlns:p14="http://schemas.microsoft.com/office/powerpoint/2010/main" val="2076752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effectLst/>
              <a:latin typeface="Segoe UI" panose="020B0502040204020203" pitchFamily="34" charset="0"/>
            </a:endParaRPr>
          </a:p>
          <a:p>
            <a:r>
              <a:rPr lang="en-US" dirty="0"/>
              <a:t>ID=d924773e-9a16-4d6d-9803-8cb819e99682
Recipe=text_billboard
Type=TextOnly
Variant=0
FamilyID=AccentBoxWalbaum_Zero</a:t>
            </a:r>
          </a:p>
        </p:txBody>
      </p:sp>
      <p:sp>
        <p:nvSpPr>
          <p:cNvPr id="4" name="Slide Number Placeholder 3"/>
          <p:cNvSpPr>
            <a:spLocks noGrp="1"/>
          </p:cNvSpPr>
          <p:nvPr>
            <p:ph type="sldNum" sz="quarter" idx="5"/>
          </p:nvPr>
        </p:nvSpPr>
        <p:spPr/>
        <p:txBody>
          <a:bodyPr/>
          <a:lstStyle/>
          <a:p>
            <a:fld id="{8EAA36B1-75F6-458C-B388-8BC01E9857C8}" type="slidenum">
              <a:rPr lang="en-US" smtClean="0"/>
              <a:t>1</a:t>
            </a:fld>
            <a:endParaRPr lang="en-US" dirty="0"/>
          </a:p>
        </p:txBody>
      </p:sp>
    </p:spTree>
    <p:extLst>
      <p:ext uri="{BB962C8B-B14F-4D97-AF65-F5344CB8AC3E}">
        <p14:creationId xmlns:p14="http://schemas.microsoft.com/office/powerpoint/2010/main" val="270320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DC0559-D619-4E56-BF6F-3712370C2150}" type="slidenum">
              <a:rPr lang="en-US" smtClean="0"/>
              <a:t>10</a:t>
            </a:fld>
            <a:endParaRPr lang="en-US" dirty="0"/>
          </a:p>
        </p:txBody>
      </p:sp>
    </p:spTree>
    <p:extLst>
      <p:ext uri="{BB962C8B-B14F-4D97-AF65-F5344CB8AC3E}">
        <p14:creationId xmlns:p14="http://schemas.microsoft.com/office/powerpoint/2010/main" val="514541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C5C50C9-5CB7-4938-BEDF-DD2FC7529FA9}"/>
              </a:ext>
            </a:extLst>
          </p:cNvPr>
          <p:cNvSpPr/>
          <p:nvPr userDrawn="1"/>
        </p:nvSpPr>
        <p:spPr>
          <a:xfrm>
            <a:off x="1528762" y="1473243"/>
            <a:ext cx="9144000" cy="3007447"/>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1801368" y="1664208"/>
            <a:ext cx="8586216" cy="2176272"/>
          </a:xfrm>
        </p:spPr>
        <p:txBody>
          <a:bodyPr anchor="ctr">
            <a:normAutofit/>
          </a:bodyPr>
          <a:lstStyle>
            <a:lvl1pPr algn="ctr">
              <a:defRPr sz="6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2487168" y="4142232"/>
            <a:ext cx="7223760" cy="685800"/>
          </a:xfrm>
          <a:solidFill>
            <a:schemeClr val="accent1"/>
          </a:solidFill>
        </p:spPr>
        <p:txBody>
          <a:bodyPr anchor="ct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69640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with 3 pictures">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2CD68929-9BD1-4A1E-9C1E-5B980D986EC1}"/>
              </a:ext>
            </a:extLst>
          </p:cNvPr>
          <p:cNvSpPr/>
          <p:nvPr userDrawn="1"/>
        </p:nvSpPr>
        <p:spPr>
          <a:xfrm>
            <a:off x="409575" y="633619"/>
            <a:ext cx="4927413"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841248" y="978408"/>
            <a:ext cx="4059936" cy="1106424"/>
          </a:xfrm>
        </p:spPr>
        <p:txBody>
          <a:bodyPr anchor="ctr">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841248" y="2359152"/>
            <a:ext cx="4059936" cy="3429000"/>
          </a:xfrm>
        </p:spPr>
        <p:txBody>
          <a:bodyPr/>
          <a:lstStyle>
            <a:lvl1pPr marL="0" indent="0">
              <a:buNone/>
              <a:defRPr sz="1800"/>
            </a:lvl1pPr>
          </a:lstStyle>
          <a:p>
            <a:pPr lvl="0"/>
            <a:r>
              <a:rPr lang="en-US"/>
              <a:t>Click to edit Master text styles</a:t>
            </a: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8961120" y="566928"/>
            <a:ext cx="2871216" cy="2340864"/>
          </a:xfrm>
        </p:spPr>
        <p:txBody>
          <a:bodyPr anchor="ctr"/>
          <a:lstStyle>
            <a:lvl1pPr algn="ctr">
              <a:buNone/>
              <a:defRPr/>
            </a:lvl1pPr>
          </a:lstStyle>
          <a:p>
            <a:r>
              <a:rPr lang="en-US" dirty="0"/>
              <a:t>Click icon to add picture</a:t>
            </a:r>
          </a:p>
        </p:txBody>
      </p:sp>
      <p:sp>
        <p:nvSpPr>
          <p:cNvPr id="10" name="Picture Placeholder 14">
            <a:extLst>
              <a:ext uri="{FF2B5EF4-FFF2-40B4-BE49-F238E27FC236}">
                <a16:creationId xmlns:a16="http://schemas.microsoft.com/office/drawing/2014/main" id="{687A7A61-F904-44E0-837C-FB357932BC1E}"/>
              </a:ext>
            </a:extLst>
          </p:cNvPr>
          <p:cNvSpPr>
            <a:spLocks noGrp="1"/>
          </p:cNvSpPr>
          <p:nvPr>
            <p:ph type="pic" sz="quarter" idx="14"/>
          </p:nvPr>
        </p:nvSpPr>
        <p:spPr>
          <a:xfrm>
            <a:off x="5843016" y="566928"/>
            <a:ext cx="2871216" cy="2340864"/>
          </a:xfrm>
        </p:spPr>
        <p:txBody>
          <a:bodyPr anchor="ctr"/>
          <a:lstStyle>
            <a:lvl1pPr algn="ctr">
              <a:buNone/>
              <a:defRPr/>
            </a:lvl1pPr>
          </a:lstStyle>
          <a:p>
            <a:r>
              <a:rPr lang="en-US" dirty="0"/>
              <a:t>Click icon to add picture</a:t>
            </a:r>
          </a:p>
        </p:txBody>
      </p:sp>
      <p:sp>
        <p:nvSpPr>
          <p:cNvPr id="5" name="Rectangle 4">
            <a:extLst>
              <a:ext uri="{FF2B5EF4-FFF2-40B4-BE49-F238E27FC236}">
                <a16:creationId xmlns:a16="http://schemas.microsoft.com/office/drawing/2014/main" id="{B3ED68CE-A00C-4DD9-8065-B0E3D033BC20}"/>
              </a:ext>
            </a:extLst>
          </p:cNvPr>
          <p:cNvSpPr/>
          <p:nvPr userDrawn="1"/>
        </p:nvSpPr>
        <p:spPr>
          <a:xfrm>
            <a:off x="345567" y="117043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B3EDCB6-603C-4A22-80E6-232A6202452A}"/>
              </a:ext>
            </a:extLst>
          </p:cNvPr>
          <p:cNvSpPr/>
          <p:nvPr userDrawn="1"/>
        </p:nvSpPr>
        <p:spPr>
          <a:xfrm>
            <a:off x="877459" y="2121408"/>
            <a:ext cx="3958650"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Picture Placeholder 14">
            <a:extLst>
              <a:ext uri="{FF2B5EF4-FFF2-40B4-BE49-F238E27FC236}">
                <a16:creationId xmlns:a16="http://schemas.microsoft.com/office/drawing/2014/main" id="{FBB9124E-D1EB-4540-B1E1-DF3CD388BB27}"/>
              </a:ext>
            </a:extLst>
          </p:cNvPr>
          <p:cNvSpPr>
            <a:spLocks noGrp="1"/>
          </p:cNvSpPr>
          <p:nvPr>
            <p:ph type="pic" sz="quarter" idx="17"/>
          </p:nvPr>
        </p:nvSpPr>
        <p:spPr>
          <a:xfrm>
            <a:off x="5843016" y="3108960"/>
            <a:ext cx="5989320" cy="3054096"/>
          </a:xfrm>
        </p:spPr>
        <p:txBody>
          <a:bodyPr anchor="ctr"/>
          <a:lstStyle>
            <a:lvl1pPr algn="ctr">
              <a:buNone/>
              <a:defRPr/>
            </a:lvl1pPr>
          </a:lstStyle>
          <a:p>
            <a:r>
              <a:rPr lang="en-US" dirty="0"/>
              <a:t>Click icon to add picture</a:t>
            </a:r>
          </a:p>
        </p:txBody>
      </p:sp>
      <p:sp>
        <p:nvSpPr>
          <p:cNvPr id="18" name="Date Placeholder 17">
            <a:extLst>
              <a:ext uri="{FF2B5EF4-FFF2-40B4-BE49-F238E27FC236}">
                <a16:creationId xmlns:a16="http://schemas.microsoft.com/office/drawing/2014/main" id="{88171D0F-B23C-4DA9-9F5D-C5F480A4C5BE}"/>
              </a:ext>
            </a:extLst>
          </p:cNvPr>
          <p:cNvSpPr>
            <a:spLocks noGrp="1"/>
          </p:cNvSpPr>
          <p:nvPr>
            <p:ph type="dt" sz="half" idx="18"/>
          </p:nvPr>
        </p:nvSpPr>
        <p:spPr>
          <a:xfrm>
            <a:off x="905256" y="6356350"/>
            <a:ext cx="2743200" cy="365125"/>
          </a:xfrm>
        </p:spPr>
        <p:txBody>
          <a:bodyPr/>
          <a:lstStyle/>
          <a:p>
            <a:r>
              <a:rPr lang="en-US" dirty="0"/>
              <a:t>9/4/20XX</a:t>
            </a:r>
          </a:p>
        </p:txBody>
      </p:sp>
      <p:sp>
        <p:nvSpPr>
          <p:cNvPr id="19" name="Footer Placeholder 18">
            <a:extLst>
              <a:ext uri="{FF2B5EF4-FFF2-40B4-BE49-F238E27FC236}">
                <a16:creationId xmlns:a16="http://schemas.microsoft.com/office/drawing/2014/main" id="{69186A5E-A88B-4AD5-8730-E1679229BB98}"/>
              </a:ext>
            </a:extLst>
          </p:cNvPr>
          <p:cNvSpPr>
            <a:spLocks noGrp="1"/>
          </p:cNvSpPr>
          <p:nvPr>
            <p:ph type="ftr" sz="quarter" idx="19"/>
          </p:nvPr>
        </p:nvSpPr>
        <p:spPr/>
        <p:txBody>
          <a:bodyPr/>
          <a:lstStyle/>
          <a:p>
            <a:r>
              <a:rPr lang="en-US" dirty="0"/>
              <a:t>Presentation Title</a:t>
            </a:r>
          </a:p>
        </p:txBody>
      </p:sp>
      <p:sp>
        <p:nvSpPr>
          <p:cNvPr id="20" name="Slide Number Placeholder 19">
            <a:extLst>
              <a:ext uri="{FF2B5EF4-FFF2-40B4-BE49-F238E27FC236}">
                <a16:creationId xmlns:a16="http://schemas.microsoft.com/office/drawing/2014/main" id="{FDD4F609-6DE6-4637-A216-DB19D982FF19}"/>
              </a:ext>
            </a:extLst>
          </p:cNvPr>
          <p:cNvSpPr>
            <a:spLocks noGrp="1"/>
          </p:cNvSpPr>
          <p:nvPr>
            <p:ph type="sldNum" sz="quarter" idx="20"/>
          </p:nvPr>
        </p:nvSpPr>
        <p:spPr>
          <a:xfrm>
            <a:off x="8540496" y="6356350"/>
            <a:ext cx="2743200" cy="365125"/>
          </a:xfrm>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3527971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4 pictures">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2CD68929-9BD1-4A1E-9C1E-5B980D986EC1}"/>
              </a:ext>
            </a:extLst>
          </p:cNvPr>
          <p:cNvSpPr/>
          <p:nvPr userDrawn="1"/>
        </p:nvSpPr>
        <p:spPr>
          <a:xfrm>
            <a:off x="7324344" y="630936"/>
            <a:ext cx="4517136"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7772400" y="978408"/>
            <a:ext cx="3721608" cy="1106424"/>
          </a:xfrm>
        </p:spPr>
        <p:txBody>
          <a:bodyPr anchor="ctr">
            <a:normAutofit/>
          </a:bodyPr>
          <a:lstStyle>
            <a:lvl1pPr>
              <a:defRPr sz="2800"/>
            </a:lvl1pPr>
          </a:lstStyle>
          <a:p>
            <a:r>
              <a:rPr lang="en-US"/>
              <a:t>Click to edit Master title style</a:t>
            </a:r>
            <a:endParaRPr lang="en-US" dirty="0"/>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3767328" y="630936"/>
            <a:ext cx="3246120" cy="2688336"/>
          </a:xfrm>
        </p:spPr>
        <p:txBody>
          <a:bodyPr anchor="ctr"/>
          <a:lstStyle>
            <a:lvl1pPr algn="ctr">
              <a:buNone/>
              <a:defRPr/>
            </a:lvl1pPr>
          </a:lstStyle>
          <a:p>
            <a:r>
              <a:rPr lang="en-US" dirty="0"/>
              <a:t>Click icon to add picture</a:t>
            </a:r>
          </a:p>
        </p:txBody>
      </p:sp>
      <p:sp>
        <p:nvSpPr>
          <p:cNvPr id="10" name="Picture Placeholder 14">
            <a:extLst>
              <a:ext uri="{FF2B5EF4-FFF2-40B4-BE49-F238E27FC236}">
                <a16:creationId xmlns:a16="http://schemas.microsoft.com/office/drawing/2014/main" id="{687A7A61-F904-44E0-837C-FB357932BC1E}"/>
              </a:ext>
            </a:extLst>
          </p:cNvPr>
          <p:cNvSpPr>
            <a:spLocks noGrp="1"/>
          </p:cNvSpPr>
          <p:nvPr>
            <p:ph type="pic" sz="quarter" idx="14"/>
          </p:nvPr>
        </p:nvSpPr>
        <p:spPr>
          <a:xfrm>
            <a:off x="411480" y="630936"/>
            <a:ext cx="3246120" cy="2688336"/>
          </a:xfrm>
        </p:spPr>
        <p:txBody>
          <a:bodyPr anchor="ctr"/>
          <a:lstStyle>
            <a:lvl1pPr algn="ctr">
              <a:buNone/>
              <a:defRPr/>
            </a:lvl1pPr>
          </a:lstStyle>
          <a:p>
            <a:r>
              <a:rPr lang="en-US" dirty="0"/>
              <a:t>Click icon to add picture</a:t>
            </a:r>
          </a:p>
        </p:txBody>
      </p:sp>
      <p:sp>
        <p:nvSpPr>
          <p:cNvPr id="5" name="Rectangle 4">
            <a:extLst>
              <a:ext uri="{FF2B5EF4-FFF2-40B4-BE49-F238E27FC236}">
                <a16:creationId xmlns:a16="http://schemas.microsoft.com/office/drawing/2014/main" id="{B3ED68CE-A00C-4DD9-8065-B0E3D033BC20}"/>
              </a:ext>
            </a:extLst>
          </p:cNvPr>
          <p:cNvSpPr/>
          <p:nvPr userDrawn="1"/>
        </p:nvSpPr>
        <p:spPr>
          <a:xfrm>
            <a:off x="7260336" y="1179576"/>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Picture Placeholder 14">
            <a:extLst>
              <a:ext uri="{FF2B5EF4-FFF2-40B4-BE49-F238E27FC236}">
                <a16:creationId xmlns:a16="http://schemas.microsoft.com/office/drawing/2014/main" id="{FBB9124E-D1EB-4540-B1E1-DF3CD388BB27}"/>
              </a:ext>
            </a:extLst>
          </p:cNvPr>
          <p:cNvSpPr>
            <a:spLocks noGrp="1"/>
          </p:cNvSpPr>
          <p:nvPr>
            <p:ph type="pic" sz="quarter" idx="17"/>
          </p:nvPr>
        </p:nvSpPr>
        <p:spPr>
          <a:xfrm>
            <a:off x="411480" y="3438144"/>
            <a:ext cx="3246120" cy="2688336"/>
          </a:xfrm>
        </p:spPr>
        <p:txBody>
          <a:bodyPr anchor="ctr"/>
          <a:lstStyle>
            <a:lvl1pPr algn="ctr">
              <a:buNone/>
              <a:defRPr/>
            </a:lvl1pPr>
          </a:lstStyle>
          <a:p>
            <a:r>
              <a:rPr lang="en-US" dirty="0"/>
              <a:t>Click icon to add picture</a:t>
            </a:r>
          </a:p>
        </p:txBody>
      </p:sp>
      <p:sp>
        <p:nvSpPr>
          <p:cNvPr id="18" name="Date Placeholder 17">
            <a:extLst>
              <a:ext uri="{FF2B5EF4-FFF2-40B4-BE49-F238E27FC236}">
                <a16:creationId xmlns:a16="http://schemas.microsoft.com/office/drawing/2014/main" id="{88171D0F-B23C-4DA9-9F5D-C5F480A4C5BE}"/>
              </a:ext>
            </a:extLst>
          </p:cNvPr>
          <p:cNvSpPr>
            <a:spLocks noGrp="1"/>
          </p:cNvSpPr>
          <p:nvPr>
            <p:ph type="dt" sz="half" idx="18"/>
          </p:nvPr>
        </p:nvSpPr>
        <p:spPr>
          <a:xfrm>
            <a:off x="905256" y="6356350"/>
            <a:ext cx="2743200" cy="365125"/>
          </a:xfrm>
        </p:spPr>
        <p:txBody>
          <a:bodyPr/>
          <a:lstStyle/>
          <a:p>
            <a:r>
              <a:rPr lang="en-US" dirty="0"/>
              <a:t>9/4/20XX</a:t>
            </a:r>
          </a:p>
        </p:txBody>
      </p:sp>
      <p:sp>
        <p:nvSpPr>
          <p:cNvPr id="19" name="Footer Placeholder 18">
            <a:extLst>
              <a:ext uri="{FF2B5EF4-FFF2-40B4-BE49-F238E27FC236}">
                <a16:creationId xmlns:a16="http://schemas.microsoft.com/office/drawing/2014/main" id="{69186A5E-A88B-4AD5-8730-E1679229BB98}"/>
              </a:ext>
            </a:extLst>
          </p:cNvPr>
          <p:cNvSpPr>
            <a:spLocks noGrp="1"/>
          </p:cNvSpPr>
          <p:nvPr>
            <p:ph type="ftr" sz="quarter" idx="19"/>
          </p:nvPr>
        </p:nvSpPr>
        <p:spPr/>
        <p:txBody>
          <a:bodyPr/>
          <a:lstStyle/>
          <a:p>
            <a:r>
              <a:rPr lang="en-US" dirty="0"/>
              <a:t>Presentation Title</a:t>
            </a:r>
          </a:p>
        </p:txBody>
      </p:sp>
      <p:sp>
        <p:nvSpPr>
          <p:cNvPr id="20" name="Slide Number Placeholder 19">
            <a:extLst>
              <a:ext uri="{FF2B5EF4-FFF2-40B4-BE49-F238E27FC236}">
                <a16:creationId xmlns:a16="http://schemas.microsoft.com/office/drawing/2014/main" id="{FDD4F609-6DE6-4637-A216-DB19D982FF19}"/>
              </a:ext>
            </a:extLst>
          </p:cNvPr>
          <p:cNvSpPr>
            <a:spLocks noGrp="1"/>
          </p:cNvSpPr>
          <p:nvPr>
            <p:ph type="sldNum" sz="quarter" idx="20"/>
          </p:nvPr>
        </p:nvSpPr>
        <p:spPr>
          <a:xfrm>
            <a:off x="8540496" y="6356350"/>
            <a:ext cx="2743200" cy="365125"/>
          </a:xfrm>
        </p:spPr>
        <p:txBody>
          <a:bodyPr/>
          <a:lstStyle/>
          <a:p>
            <a:fld id="{A65A5C87-DF58-40C8-B092-1DE63DB4547E}" type="slidenum">
              <a:rPr lang="en-US" smtClean="0"/>
              <a:t>‹#›</a:t>
            </a:fld>
            <a:endParaRPr lang="en-US" dirty="0"/>
          </a:p>
        </p:txBody>
      </p:sp>
      <p:sp>
        <p:nvSpPr>
          <p:cNvPr id="6" name="Rectangle 5">
            <a:extLst>
              <a:ext uri="{FF2B5EF4-FFF2-40B4-BE49-F238E27FC236}">
                <a16:creationId xmlns:a16="http://schemas.microsoft.com/office/drawing/2014/main" id="{525280B1-DD77-4ADB-A6FC-71309BCB66E1}"/>
              </a:ext>
            </a:extLst>
          </p:cNvPr>
          <p:cNvSpPr/>
          <p:nvPr userDrawn="1"/>
        </p:nvSpPr>
        <p:spPr>
          <a:xfrm>
            <a:off x="7792216" y="2185416"/>
            <a:ext cx="3683187"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Picture Placeholder 14">
            <a:extLst>
              <a:ext uri="{FF2B5EF4-FFF2-40B4-BE49-F238E27FC236}">
                <a16:creationId xmlns:a16="http://schemas.microsoft.com/office/drawing/2014/main" id="{6B8374DB-2C54-426F-9768-7B838BE1F98D}"/>
              </a:ext>
            </a:extLst>
          </p:cNvPr>
          <p:cNvSpPr>
            <a:spLocks noGrp="1"/>
          </p:cNvSpPr>
          <p:nvPr>
            <p:ph type="pic" sz="quarter" idx="21"/>
          </p:nvPr>
        </p:nvSpPr>
        <p:spPr>
          <a:xfrm>
            <a:off x="3767328" y="3438144"/>
            <a:ext cx="3246120" cy="2688336"/>
          </a:xfrm>
        </p:spPr>
        <p:txBody>
          <a:bodyPr anchor="ctr"/>
          <a:lstStyle>
            <a:lvl1pPr algn="ctr">
              <a:buNone/>
              <a:defRPr/>
            </a:lvl1pPr>
          </a:lstStyle>
          <a:p>
            <a:r>
              <a:rPr lang="en-US" dirty="0"/>
              <a:t>Click icon to add picture</a:t>
            </a:r>
          </a:p>
        </p:txBody>
      </p:sp>
      <p:sp>
        <p:nvSpPr>
          <p:cNvPr id="8" name="Text Placeholder 7">
            <a:extLst>
              <a:ext uri="{FF2B5EF4-FFF2-40B4-BE49-F238E27FC236}">
                <a16:creationId xmlns:a16="http://schemas.microsoft.com/office/drawing/2014/main" id="{A0D33A8D-B0BB-4920-AAC4-6EE9952AA556}"/>
              </a:ext>
            </a:extLst>
          </p:cNvPr>
          <p:cNvSpPr>
            <a:spLocks noGrp="1"/>
          </p:cNvSpPr>
          <p:nvPr>
            <p:ph type="body" sz="quarter" idx="22"/>
          </p:nvPr>
        </p:nvSpPr>
        <p:spPr>
          <a:xfrm>
            <a:off x="7772400" y="3099816"/>
            <a:ext cx="3721100" cy="447675"/>
          </a:xfrm>
        </p:spPr>
        <p:txBody>
          <a:bodyPr/>
          <a:lstStyle>
            <a:lvl1pPr marL="0" indent="0">
              <a:buNone/>
              <a:defRPr sz="1600"/>
            </a:lvl1pPr>
          </a:lstStyle>
          <a:p>
            <a:pPr lvl="0"/>
            <a:r>
              <a:rPr lang="en-US"/>
              <a:t>Click to edit Master text styles</a:t>
            </a:r>
          </a:p>
        </p:txBody>
      </p:sp>
      <p:sp>
        <p:nvSpPr>
          <p:cNvPr id="21" name="Text Placeholder 7">
            <a:extLst>
              <a:ext uri="{FF2B5EF4-FFF2-40B4-BE49-F238E27FC236}">
                <a16:creationId xmlns:a16="http://schemas.microsoft.com/office/drawing/2014/main" id="{FC2F80E1-DA5D-4EBA-BDBC-FFD24776ED07}"/>
              </a:ext>
            </a:extLst>
          </p:cNvPr>
          <p:cNvSpPr>
            <a:spLocks noGrp="1"/>
          </p:cNvSpPr>
          <p:nvPr>
            <p:ph type="body" sz="quarter" idx="23"/>
          </p:nvPr>
        </p:nvSpPr>
        <p:spPr>
          <a:xfrm>
            <a:off x="7772400" y="4215384"/>
            <a:ext cx="3721100" cy="447675"/>
          </a:xfrm>
        </p:spPr>
        <p:txBody>
          <a:bodyPr/>
          <a:lstStyle>
            <a:lvl1pPr marL="0" indent="0">
              <a:buNone/>
              <a:defRPr sz="1600"/>
            </a:lvl1pPr>
          </a:lstStyle>
          <a:p>
            <a:pPr lvl="0"/>
            <a:r>
              <a:rPr lang="en-US"/>
              <a:t>Click to edit Master text styles</a:t>
            </a:r>
          </a:p>
        </p:txBody>
      </p:sp>
      <p:sp>
        <p:nvSpPr>
          <p:cNvPr id="22" name="Text Placeholder 7">
            <a:extLst>
              <a:ext uri="{FF2B5EF4-FFF2-40B4-BE49-F238E27FC236}">
                <a16:creationId xmlns:a16="http://schemas.microsoft.com/office/drawing/2014/main" id="{536A3E74-5D94-4FE5-A5F8-7DA032AD48AF}"/>
              </a:ext>
            </a:extLst>
          </p:cNvPr>
          <p:cNvSpPr>
            <a:spLocks noGrp="1"/>
          </p:cNvSpPr>
          <p:nvPr>
            <p:ph type="body" sz="quarter" idx="24"/>
          </p:nvPr>
        </p:nvSpPr>
        <p:spPr>
          <a:xfrm>
            <a:off x="7772400" y="5321808"/>
            <a:ext cx="3721100" cy="447675"/>
          </a:xfrm>
        </p:spPr>
        <p:txBody>
          <a:bodyPr/>
          <a:lstStyle>
            <a:lvl1pPr marL="0" indent="0">
              <a:buNone/>
              <a:defRPr sz="1600"/>
            </a:lvl1pPr>
          </a:lstStyle>
          <a:p>
            <a:pPr lvl="0"/>
            <a:r>
              <a:rPr lang="en-US"/>
              <a:t>Click to edit Master text styles</a:t>
            </a:r>
          </a:p>
        </p:txBody>
      </p:sp>
      <p:sp>
        <p:nvSpPr>
          <p:cNvPr id="23" name="Picture Placeholder 14">
            <a:extLst>
              <a:ext uri="{FF2B5EF4-FFF2-40B4-BE49-F238E27FC236}">
                <a16:creationId xmlns:a16="http://schemas.microsoft.com/office/drawing/2014/main" id="{A36D2011-9E99-44AA-8612-4EEBAAA5D036}"/>
              </a:ext>
            </a:extLst>
          </p:cNvPr>
          <p:cNvSpPr>
            <a:spLocks noGrp="1"/>
          </p:cNvSpPr>
          <p:nvPr>
            <p:ph type="pic" sz="quarter" idx="25" hasCustomPrompt="1"/>
          </p:nvPr>
        </p:nvSpPr>
        <p:spPr>
          <a:xfrm>
            <a:off x="7772400" y="2532888"/>
            <a:ext cx="457200" cy="457200"/>
          </a:xfrm>
        </p:spPr>
        <p:txBody>
          <a:bodyPr anchor="ctr"/>
          <a:lstStyle>
            <a:lvl1pPr algn="ctr">
              <a:buNone/>
              <a:defRPr sz="900"/>
            </a:lvl1pPr>
          </a:lstStyle>
          <a:p>
            <a:r>
              <a:rPr lang="en-US" dirty="0"/>
              <a:t>Icon</a:t>
            </a:r>
          </a:p>
        </p:txBody>
      </p:sp>
      <p:sp>
        <p:nvSpPr>
          <p:cNvPr id="24" name="Picture Placeholder 14">
            <a:extLst>
              <a:ext uri="{FF2B5EF4-FFF2-40B4-BE49-F238E27FC236}">
                <a16:creationId xmlns:a16="http://schemas.microsoft.com/office/drawing/2014/main" id="{80B0958E-0709-4604-ADAF-A6137275F31B}"/>
              </a:ext>
            </a:extLst>
          </p:cNvPr>
          <p:cNvSpPr>
            <a:spLocks noGrp="1"/>
          </p:cNvSpPr>
          <p:nvPr>
            <p:ph type="pic" sz="quarter" idx="26" hasCustomPrompt="1"/>
          </p:nvPr>
        </p:nvSpPr>
        <p:spPr>
          <a:xfrm>
            <a:off x="7772400" y="3630168"/>
            <a:ext cx="457200" cy="457200"/>
          </a:xfrm>
        </p:spPr>
        <p:txBody>
          <a:bodyPr anchor="ctr"/>
          <a:lstStyle>
            <a:lvl1pPr algn="ctr">
              <a:buNone/>
              <a:defRPr sz="900"/>
            </a:lvl1pPr>
          </a:lstStyle>
          <a:p>
            <a:r>
              <a:rPr lang="en-US" dirty="0"/>
              <a:t>Icon</a:t>
            </a:r>
          </a:p>
        </p:txBody>
      </p:sp>
      <p:sp>
        <p:nvSpPr>
          <p:cNvPr id="25" name="Picture Placeholder 14">
            <a:extLst>
              <a:ext uri="{FF2B5EF4-FFF2-40B4-BE49-F238E27FC236}">
                <a16:creationId xmlns:a16="http://schemas.microsoft.com/office/drawing/2014/main" id="{F4A09204-1398-472F-B713-0AD49188773D}"/>
              </a:ext>
            </a:extLst>
          </p:cNvPr>
          <p:cNvSpPr>
            <a:spLocks noGrp="1"/>
          </p:cNvSpPr>
          <p:nvPr>
            <p:ph type="pic" sz="quarter" idx="27" hasCustomPrompt="1"/>
          </p:nvPr>
        </p:nvSpPr>
        <p:spPr>
          <a:xfrm>
            <a:off x="7772400" y="4754880"/>
            <a:ext cx="457200" cy="457200"/>
          </a:xfrm>
        </p:spPr>
        <p:txBody>
          <a:bodyPr anchor="ctr"/>
          <a:lstStyle>
            <a:lvl1pPr algn="ctr">
              <a:buNone/>
              <a:defRPr sz="900"/>
            </a:lvl1pPr>
          </a:lstStyle>
          <a:p>
            <a:r>
              <a:rPr lang="en-US" dirty="0"/>
              <a:t>Icon</a:t>
            </a:r>
          </a:p>
        </p:txBody>
      </p:sp>
    </p:spTree>
    <p:extLst>
      <p:ext uri="{BB962C8B-B14F-4D97-AF65-F5344CB8AC3E}">
        <p14:creationId xmlns:p14="http://schemas.microsoft.com/office/powerpoint/2010/main" val="3439343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userDrawn="1"/>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r>
              <a:rPr lang="en-US" dirty="0"/>
              <a:t>9/4/20XX</a:t>
            </a:r>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1400994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r>
              <a:rPr lang="en-US" dirty="0"/>
              <a:t>9/4/20XX</a:t>
            </a:r>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4060377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r>
              <a:rPr lang="en-US" dirty="0"/>
              <a:t>9/4/20XX</a:t>
            </a:r>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1777224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r>
              <a:rPr lang="en-US" dirty="0"/>
              <a:t>9/4/20XX</a:t>
            </a:r>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433248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5084064" y="1078992"/>
            <a:ext cx="6272784" cy="1536192"/>
          </a:xfrm>
        </p:spPr>
        <p:txBody>
          <a:bodyPr anchor="b">
            <a:normAutofit/>
          </a:bodyPr>
          <a:lstStyle>
            <a:lvl1pPr>
              <a:defRPr sz="5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5084064" y="3355848"/>
            <a:ext cx="6272784" cy="2825496"/>
          </a:xfrm>
        </p:spPr>
        <p:txBody>
          <a:bodyPr/>
          <a:lstStyle>
            <a:lvl1pPr>
              <a:buNone/>
              <a:defRPr sz="1800"/>
            </a:lvl1pPr>
          </a:lstStyle>
          <a:p>
            <a:pPr lvl="0"/>
            <a:r>
              <a:rPr lang="en-US"/>
              <a:t>Click to edit Master text styles</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905256" y="6356350"/>
            <a:ext cx="2743200" cy="365125"/>
          </a:xfrm>
        </p:spPr>
        <p:txBody>
          <a:bodyPr/>
          <a:lstStyle/>
          <a:p>
            <a:r>
              <a:rPr lang="en-US" dirty="0"/>
              <a:t>9/4/20XX</a:t>
            </a:r>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a:xfrm>
            <a:off x="4041648" y="6356350"/>
            <a:ext cx="4114800" cy="365125"/>
          </a:xfrm>
        </p:spPr>
        <p:txBody>
          <a:bodyPr/>
          <a:lstStyle/>
          <a:p>
            <a:r>
              <a:rPr lang="en-US" dirty="0"/>
              <a:t>Presentation Title</a:t>
            </a:r>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smtClean="0"/>
              <a:t>‹#›</a:t>
            </a:fld>
            <a:endParaRPr lang="en-US" dirty="0"/>
          </a:p>
        </p:txBody>
      </p:sp>
      <p:sp>
        <p:nvSpPr>
          <p:cNvPr id="7" name="Rectangle 6">
            <a:extLst>
              <a:ext uri="{FF2B5EF4-FFF2-40B4-BE49-F238E27FC236}">
                <a16:creationId xmlns:a16="http://schemas.microsoft.com/office/drawing/2014/main" id="{C3EEEC07-DA87-4415-8D6B-72E1B2686535}"/>
              </a:ext>
            </a:extLst>
          </p:cNvPr>
          <p:cNvSpPr/>
          <p:nvPr userDrawn="1"/>
        </p:nvSpPr>
        <p:spPr>
          <a:xfrm rot="5400000">
            <a:off x="5317960"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CC47E32-D289-4A1B-A3C7-A355CD5572E8}"/>
              </a:ext>
            </a:extLst>
          </p:cNvPr>
          <p:cNvSpPr/>
          <p:nvPr userDrawn="1"/>
        </p:nvSpPr>
        <p:spPr>
          <a:xfrm>
            <a:off x="509926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457200" y="603504"/>
            <a:ext cx="4050792" cy="5577840"/>
          </a:xfrm>
        </p:spPr>
        <p:txBody>
          <a:bodyPr anchor="ctr"/>
          <a:lstStyle>
            <a:lvl1pPr algn="ctr">
              <a:buNone/>
              <a:defRPr/>
            </a:lvl1pPr>
          </a:lstStyle>
          <a:p>
            <a:r>
              <a:rPr lang="en-US" dirty="0"/>
              <a:t>Click icon to add picture</a:t>
            </a:r>
          </a:p>
        </p:txBody>
      </p:sp>
    </p:spTree>
    <p:extLst>
      <p:ext uri="{BB962C8B-B14F-4D97-AF65-F5344CB8AC3E}">
        <p14:creationId xmlns:p14="http://schemas.microsoft.com/office/powerpoint/2010/main" val="3812587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2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612648" y="1078992"/>
            <a:ext cx="6272784" cy="1536192"/>
          </a:xfrm>
        </p:spPr>
        <p:txBody>
          <a:bodyPr anchor="b">
            <a:normAutofit/>
          </a:bodyPr>
          <a:lstStyle>
            <a:lvl1pPr>
              <a:defRPr sz="5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612648" y="3355848"/>
            <a:ext cx="6272784" cy="2825496"/>
          </a:xfrm>
        </p:spPr>
        <p:txBody>
          <a:bodyPr/>
          <a:lstStyle>
            <a:lvl1pPr marL="0" indent="0">
              <a:buNone/>
              <a:defRPr sz="1800"/>
            </a:lvl1pPr>
          </a:lstStyle>
          <a:p>
            <a:pPr lvl="0"/>
            <a:r>
              <a:rPr lang="en-US"/>
              <a:t>Click to edit Master text styles</a:t>
            </a:r>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5605272" y="6356350"/>
            <a:ext cx="1280160" cy="365125"/>
          </a:xfrm>
        </p:spPr>
        <p:txBody>
          <a:bodyPr/>
          <a:lstStyle/>
          <a:p>
            <a:fld id="{A65A5C87-DF58-40C8-B092-1DE63DB4547E}" type="slidenum">
              <a:rPr lang="en-US" smtClean="0"/>
              <a:t>‹#›</a:t>
            </a:fld>
            <a:endParaRPr lang="en-US" dirty="0"/>
          </a:p>
        </p:txBody>
      </p:sp>
      <p:sp>
        <p:nvSpPr>
          <p:cNvPr id="7" name="Rectangle 6">
            <a:extLst>
              <a:ext uri="{FF2B5EF4-FFF2-40B4-BE49-F238E27FC236}">
                <a16:creationId xmlns:a16="http://schemas.microsoft.com/office/drawing/2014/main" id="{C3EEEC07-DA87-4415-8D6B-72E1B2686535}"/>
              </a:ext>
            </a:extLst>
          </p:cNvPr>
          <p:cNvSpPr/>
          <p:nvPr userDrawn="1"/>
        </p:nvSpPr>
        <p:spPr>
          <a:xfrm rot="5400000">
            <a:off x="850392" y="365760"/>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7680960" y="4352544"/>
            <a:ext cx="4507992" cy="2505456"/>
          </a:xfrm>
        </p:spPr>
        <p:txBody>
          <a:bodyPr anchor="ctr"/>
          <a:lstStyle>
            <a:lvl1pPr algn="ctr">
              <a:buNone/>
              <a:defRPr/>
            </a:lvl1pPr>
          </a:lstStyle>
          <a:p>
            <a:r>
              <a:rPr lang="en-US" dirty="0"/>
              <a:t>Click icon to add picture</a:t>
            </a:r>
          </a:p>
        </p:txBody>
      </p:sp>
      <p:sp>
        <p:nvSpPr>
          <p:cNvPr id="10" name="Picture Placeholder 14">
            <a:extLst>
              <a:ext uri="{FF2B5EF4-FFF2-40B4-BE49-F238E27FC236}">
                <a16:creationId xmlns:a16="http://schemas.microsoft.com/office/drawing/2014/main" id="{687A7A61-F904-44E0-837C-FB357932BC1E}"/>
              </a:ext>
            </a:extLst>
          </p:cNvPr>
          <p:cNvSpPr>
            <a:spLocks noGrp="1"/>
          </p:cNvSpPr>
          <p:nvPr>
            <p:ph type="pic" sz="quarter" idx="14"/>
          </p:nvPr>
        </p:nvSpPr>
        <p:spPr>
          <a:xfrm>
            <a:off x="7680960" y="0"/>
            <a:ext cx="4507992" cy="4123944"/>
          </a:xfrm>
        </p:spPr>
        <p:txBody>
          <a:bodyPr anchor="ctr"/>
          <a:lstStyle>
            <a:lvl1pPr algn="ctr">
              <a:buNone/>
              <a:defRPr/>
            </a:lvl1pPr>
          </a:lstStyle>
          <a:p>
            <a:r>
              <a:rPr lang="en-US" dirty="0"/>
              <a:t>Click icon to add picture</a:t>
            </a:r>
          </a:p>
        </p:txBody>
      </p:sp>
      <p:sp>
        <p:nvSpPr>
          <p:cNvPr id="8" name="Rectangle 7">
            <a:extLst>
              <a:ext uri="{FF2B5EF4-FFF2-40B4-BE49-F238E27FC236}">
                <a16:creationId xmlns:a16="http://schemas.microsoft.com/office/drawing/2014/main" id="{EEFA3CC7-31ED-4E5A-87A6-AA1D8F4251FC}"/>
              </a:ext>
            </a:extLst>
          </p:cNvPr>
          <p:cNvSpPr/>
          <p:nvPr userDrawn="1"/>
        </p:nvSpPr>
        <p:spPr>
          <a:xfrm>
            <a:off x="621792"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78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541A812-4D3F-4D65-BA64-BA64E37F2C1D}"/>
              </a:ext>
            </a:extLst>
          </p:cNvPr>
          <p:cNvSpPr/>
          <p:nvPr userDrawn="1"/>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1078992" y="1938528"/>
            <a:ext cx="7013448" cy="2990088"/>
          </a:xfrm>
        </p:spPr>
        <p:txBody>
          <a:bodyPr anchor="ctr">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613648" y="1938528"/>
            <a:ext cx="2688336" cy="2990088"/>
          </a:xfrm>
          <a:solidFill>
            <a:schemeClr val="accent1"/>
          </a:solidFill>
        </p:spPr>
        <p:txBody>
          <a:bodyPr anchor="ctr">
            <a:normAutofit/>
          </a:bodyPr>
          <a:lstStyle>
            <a:lvl1pPr marL="0" inden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Rectangle 11">
            <a:extLst>
              <a:ext uri="{FF2B5EF4-FFF2-40B4-BE49-F238E27FC236}">
                <a16:creationId xmlns:a16="http://schemas.microsoft.com/office/drawing/2014/main" id="{5716BBE9-8A9C-450B-A235-677945C7ED44}"/>
              </a:ext>
            </a:extLst>
          </p:cNvPr>
          <p:cNvSpPr/>
          <p:nvPr userDrawn="1"/>
        </p:nvSpPr>
        <p:spPr>
          <a:xfrm>
            <a:off x="609084" y="2965074"/>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855E7BF-3629-4C02-98DF-CFC1C93CE036}"/>
              </a:ext>
            </a:extLst>
          </p:cNvPr>
          <p:cNvSpPr/>
          <p:nvPr userDrawn="1"/>
        </p:nvSpPr>
        <p:spPr>
          <a:xfrm rot="5400000">
            <a:off x="7360539" y="3424428"/>
            <a:ext cx="2103120"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3540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userDrawn="1"/>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01852" y="6356350"/>
            <a:ext cx="2743200" cy="365125"/>
          </a:xfrm>
        </p:spPr>
        <p:txBody>
          <a:bodyPr/>
          <a:lstStyle/>
          <a:p>
            <a:r>
              <a:rPr lang="en-US" dirty="0"/>
              <a:t>9/4/20XX</a:t>
            </a:r>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3393869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ctr">
            <a:normAutofit/>
          </a:bodyPr>
          <a:lstStyle>
            <a:lvl1pPr algn="ctr">
              <a:defRPr sz="4800"/>
            </a:lvl1pPr>
          </a:lstStyle>
          <a:p>
            <a:r>
              <a:rPr lang="en-US"/>
              <a:t>Click to edit Master title style</a:t>
            </a:r>
            <a:endParaRPr lang="en-US" dirty="0"/>
          </a:p>
        </p:txBody>
      </p:sp>
      <p:sp useBgFill="1">
        <p:nvSpPr>
          <p:cNvPr id="4" name="Rectangle 3">
            <a:extLst>
              <a:ext uri="{FF2B5EF4-FFF2-40B4-BE49-F238E27FC236}">
                <a16:creationId xmlns:a16="http://schemas.microsoft.com/office/drawing/2014/main" id="{673635DF-99E4-4A0C-A272-D9FF87695DE7}"/>
              </a:ext>
            </a:extLst>
          </p:cNvPr>
          <p:cNvSpPr/>
          <p:nvPr userDrawn="1"/>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590C76F-6331-4485-AA5B-D61483481F68}"/>
              </a:ext>
            </a:extLst>
          </p:cNvPr>
          <p:cNvSpPr/>
          <p:nvPr userDrawn="1"/>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a:solidFill>
            <a:schemeClr val="accent1"/>
          </a:solidFill>
        </p:spPr>
        <p:txBody>
          <a:bodyPr anchor="ct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Date Placeholder 5">
            <a:extLst>
              <a:ext uri="{FF2B5EF4-FFF2-40B4-BE49-F238E27FC236}">
                <a16:creationId xmlns:a16="http://schemas.microsoft.com/office/drawing/2014/main" id="{ECB2BA4C-9ADA-41DB-B758-9E3CFECDF528}"/>
              </a:ext>
            </a:extLst>
          </p:cNvPr>
          <p:cNvSpPr>
            <a:spLocks noGrp="1"/>
          </p:cNvSpPr>
          <p:nvPr>
            <p:ph type="dt" sz="half" idx="10"/>
          </p:nvPr>
        </p:nvSpPr>
        <p:spPr>
          <a:xfrm>
            <a:off x="905256" y="6356350"/>
            <a:ext cx="2743200" cy="365125"/>
          </a:xfrm>
        </p:spPr>
        <p:txBody>
          <a:bodyPr/>
          <a:lstStyle/>
          <a:p>
            <a:r>
              <a:rPr lang="en-US" dirty="0"/>
              <a:t>9/4/20XX</a:t>
            </a:r>
          </a:p>
        </p:txBody>
      </p:sp>
      <p:sp>
        <p:nvSpPr>
          <p:cNvPr id="10" name="Footer Placeholder 9">
            <a:extLst>
              <a:ext uri="{FF2B5EF4-FFF2-40B4-BE49-F238E27FC236}">
                <a16:creationId xmlns:a16="http://schemas.microsoft.com/office/drawing/2014/main" id="{20957ADB-410A-48BE-AA95-3A708314B02A}"/>
              </a:ext>
            </a:extLst>
          </p:cNvPr>
          <p:cNvSpPr>
            <a:spLocks noGrp="1"/>
          </p:cNvSpPr>
          <p:nvPr>
            <p:ph type="ftr" sz="quarter" idx="11"/>
          </p:nvPr>
        </p:nvSpPr>
        <p:spPr/>
        <p:txBody>
          <a:bodyPr/>
          <a:lstStyle/>
          <a:p>
            <a:r>
              <a:rPr lang="en-US" dirty="0"/>
              <a:t>Presentation Title</a:t>
            </a:r>
          </a:p>
        </p:txBody>
      </p:sp>
      <p:sp>
        <p:nvSpPr>
          <p:cNvPr id="11" name="Slide Number Placeholder 10">
            <a:extLst>
              <a:ext uri="{FF2B5EF4-FFF2-40B4-BE49-F238E27FC236}">
                <a16:creationId xmlns:a16="http://schemas.microsoft.com/office/drawing/2014/main" id="{5112591B-8032-4FDF-9B26-8F505642C5C2}"/>
              </a:ext>
            </a:extLst>
          </p:cNvPr>
          <p:cNvSpPr>
            <a:spLocks noGrp="1"/>
          </p:cNvSpPr>
          <p:nvPr>
            <p:ph type="sldNum" sz="quarter" idx="12"/>
          </p:nvPr>
        </p:nvSpPr>
        <p:spPr>
          <a:xfrm>
            <a:off x="8540496" y="6356350"/>
            <a:ext cx="2743200" cy="365125"/>
          </a:xfrm>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4244522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2F4163-FF9F-453F-99BB-82B8FDB0A1F9}"/>
              </a:ext>
            </a:extLst>
          </p:cNvPr>
          <p:cNvSpPr/>
          <p:nvPr userDrawn="1"/>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hasCustomPrompt="1"/>
          </p:nvPr>
        </p:nvSpPr>
        <p:spPr>
          <a:xfrm>
            <a:off x="5422392" y="2798064"/>
            <a:ext cx="1463040" cy="1481328"/>
          </a:xfrm>
        </p:spPr>
        <p:txBody>
          <a:bodyPr anchor="ctr"/>
          <a:lstStyle>
            <a:lvl1pPr algn="ctr">
              <a:buNone/>
              <a:defRPr/>
            </a:lvl1pPr>
          </a:lstStyle>
          <a:p>
            <a:r>
              <a:rPr lang="en-US" dirty="0"/>
              <a:t>Picture</a:t>
            </a:r>
          </a:p>
        </p:txBody>
      </p:sp>
      <p:sp>
        <p:nvSpPr>
          <p:cNvPr id="10" name="Picture Placeholder 14">
            <a:extLst>
              <a:ext uri="{FF2B5EF4-FFF2-40B4-BE49-F238E27FC236}">
                <a16:creationId xmlns:a16="http://schemas.microsoft.com/office/drawing/2014/main" id="{687A7A61-F904-44E0-837C-FB357932BC1E}"/>
              </a:ext>
            </a:extLst>
          </p:cNvPr>
          <p:cNvSpPr>
            <a:spLocks noGrp="1"/>
          </p:cNvSpPr>
          <p:nvPr>
            <p:ph type="pic" sz="quarter" idx="14" hasCustomPrompt="1"/>
          </p:nvPr>
        </p:nvSpPr>
        <p:spPr>
          <a:xfrm>
            <a:off x="576072" y="2798064"/>
            <a:ext cx="1463040" cy="1481328"/>
          </a:xfrm>
        </p:spPr>
        <p:txBody>
          <a:bodyPr anchor="ctr"/>
          <a:lstStyle>
            <a:lvl1pPr algn="ctr">
              <a:buNone/>
              <a:defRPr/>
            </a:lvl1pPr>
          </a:lstStyle>
          <a:p>
            <a:r>
              <a:rPr lang="en-US" dirty="0"/>
              <a:t>Picture</a:t>
            </a:r>
          </a:p>
        </p:txBody>
      </p:sp>
      <p:sp>
        <p:nvSpPr>
          <p:cNvPr id="16" name="Picture Placeholder 14">
            <a:extLst>
              <a:ext uri="{FF2B5EF4-FFF2-40B4-BE49-F238E27FC236}">
                <a16:creationId xmlns:a16="http://schemas.microsoft.com/office/drawing/2014/main" id="{6B8374DB-2C54-426F-9768-7B838BE1F98D}"/>
              </a:ext>
            </a:extLst>
          </p:cNvPr>
          <p:cNvSpPr>
            <a:spLocks noGrp="1"/>
          </p:cNvSpPr>
          <p:nvPr>
            <p:ph type="pic" sz="quarter" idx="21" hasCustomPrompt="1"/>
          </p:nvPr>
        </p:nvSpPr>
        <p:spPr>
          <a:xfrm>
            <a:off x="7845552" y="2798064"/>
            <a:ext cx="1463040" cy="1481328"/>
          </a:xfrm>
        </p:spPr>
        <p:txBody>
          <a:bodyPr anchor="ctr"/>
          <a:lstStyle>
            <a:lvl1pPr algn="ctr">
              <a:buNone/>
              <a:defRPr/>
            </a:lvl1pPr>
          </a:lstStyle>
          <a:p>
            <a:r>
              <a:rPr lang="en-US" dirty="0"/>
              <a:t>Picture</a:t>
            </a:r>
          </a:p>
        </p:txBody>
      </p:sp>
      <p:sp>
        <p:nvSpPr>
          <p:cNvPr id="27" name="Rectangle 26">
            <a:extLst>
              <a:ext uri="{FF2B5EF4-FFF2-40B4-BE49-F238E27FC236}">
                <a16:creationId xmlns:a16="http://schemas.microsoft.com/office/drawing/2014/main" id="{76763C05-47FB-4725-A20D-066889246220}"/>
              </a:ext>
            </a:extLst>
          </p:cNvPr>
          <p:cNvSpPr/>
          <p:nvPr userDrawn="1"/>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itle 1">
            <a:extLst>
              <a:ext uri="{FF2B5EF4-FFF2-40B4-BE49-F238E27FC236}">
                <a16:creationId xmlns:a16="http://schemas.microsoft.com/office/drawing/2014/main" id="{9EDC39EC-C00D-4DE8-8828-E0E5AD579F19}"/>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2" name="Picture Placeholder 14">
            <a:extLst>
              <a:ext uri="{FF2B5EF4-FFF2-40B4-BE49-F238E27FC236}">
                <a16:creationId xmlns:a16="http://schemas.microsoft.com/office/drawing/2014/main" id="{AC393A50-B0FA-44B0-850A-6E748DECA20A}"/>
              </a:ext>
            </a:extLst>
          </p:cNvPr>
          <p:cNvSpPr>
            <a:spLocks noGrp="1"/>
          </p:cNvSpPr>
          <p:nvPr>
            <p:ph type="pic" sz="quarter" idx="28" hasCustomPrompt="1"/>
          </p:nvPr>
        </p:nvSpPr>
        <p:spPr>
          <a:xfrm>
            <a:off x="2999232" y="2798064"/>
            <a:ext cx="1463040" cy="1481328"/>
          </a:xfrm>
        </p:spPr>
        <p:txBody>
          <a:bodyPr anchor="ctr"/>
          <a:lstStyle>
            <a:lvl1pPr algn="ctr">
              <a:buNone/>
              <a:defRPr/>
            </a:lvl1pPr>
          </a:lstStyle>
          <a:p>
            <a:r>
              <a:rPr lang="en-US" dirty="0"/>
              <a:t>Picture</a:t>
            </a:r>
          </a:p>
        </p:txBody>
      </p:sp>
      <p:sp>
        <p:nvSpPr>
          <p:cNvPr id="33" name="Picture Placeholder 14">
            <a:extLst>
              <a:ext uri="{FF2B5EF4-FFF2-40B4-BE49-F238E27FC236}">
                <a16:creationId xmlns:a16="http://schemas.microsoft.com/office/drawing/2014/main" id="{C19D18E3-AE27-4902-A5E1-1E388C8CA886}"/>
              </a:ext>
            </a:extLst>
          </p:cNvPr>
          <p:cNvSpPr>
            <a:spLocks noGrp="1"/>
          </p:cNvSpPr>
          <p:nvPr>
            <p:ph type="pic" sz="quarter" idx="29" hasCustomPrompt="1"/>
          </p:nvPr>
        </p:nvSpPr>
        <p:spPr>
          <a:xfrm>
            <a:off x="10268712" y="2798064"/>
            <a:ext cx="1463040" cy="1481328"/>
          </a:xfrm>
        </p:spPr>
        <p:txBody>
          <a:bodyPr anchor="ctr"/>
          <a:lstStyle>
            <a:lvl1pPr algn="ctr">
              <a:buNone/>
              <a:defRPr/>
            </a:lvl1pPr>
          </a:lstStyle>
          <a:p>
            <a:r>
              <a:rPr lang="en-US" dirty="0"/>
              <a:t>Picture</a:t>
            </a:r>
          </a:p>
        </p:txBody>
      </p:sp>
      <p:sp>
        <p:nvSpPr>
          <p:cNvPr id="11" name="Date Placeholder 10">
            <a:extLst>
              <a:ext uri="{FF2B5EF4-FFF2-40B4-BE49-F238E27FC236}">
                <a16:creationId xmlns:a16="http://schemas.microsoft.com/office/drawing/2014/main" id="{C4A1E4D4-19E0-496B-BBAF-99A720781C00}"/>
              </a:ext>
            </a:extLst>
          </p:cNvPr>
          <p:cNvSpPr>
            <a:spLocks noGrp="1"/>
          </p:cNvSpPr>
          <p:nvPr>
            <p:ph type="dt" sz="half" idx="32"/>
          </p:nvPr>
        </p:nvSpPr>
        <p:spPr>
          <a:xfrm>
            <a:off x="905256" y="6356350"/>
            <a:ext cx="2743200" cy="365125"/>
          </a:xfrm>
        </p:spPr>
        <p:txBody>
          <a:bodyPr/>
          <a:lstStyle/>
          <a:p>
            <a:r>
              <a:rPr lang="en-US" dirty="0"/>
              <a:t>9/4/20XX</a:t>
            </a:r>
          </a:p>
        </p:txBody>
      </p:sp>
      <p:sp>
        <p:nvSpPr>
          <p:cNvPr id="12" name="Footer Placeholder 11">
            <a:extLst>
              <a:ext uri="{FF2B5EF4-FFF2-40B4-BE49-F238E27FC236}">
                <a16:creationId xmlns:a16="http://schemas.microsoft.com/office/drawing/2014/main" id="{D0281C10-EAAA-4F45-8CC9-87F9F9116C21}"/>
              </a:ext>
            </a:extLst>
          </p:cNvPr>
          <p:cNvSpPr>
            <a:spLocks noGrp="1"/>
          </p:cNvSpPr>
          <p:nvPr>
            <p:ph type="ftr" sz="quarter" idx="33"/>
          </p:nvPr>
        </p:nvSpPr>
        <p:spPr/>
        <p:txBody>
          <a:bodyPr/>
          <a:lstStyle/>
          <a:p>
            <a:r>
              <a:rPr lang="en-US" dirty="0"/>
              <a:t>Presentation Title</a:t>
            </a:r>
          </a:p>
        </p:txBody>
      </p:sp>
      <p:sp>
        <p:nvSpPr>
          <p:cNvPr id="13" name="Slide Number Placeholder 12">
            <a:extLst>
              <a:ext uri="{FF2B5EF4-FFF2-40B4-BE49-F238E27FC236}">
                <a16:creationId xmlns:a16="http://schemas.microsoft.com/office/drawing/2014/main" id="{389175D6-43FD-42A2-8595-893FC3BFCDF6}"/>
              </a:ext>
            </a:extLst>
          </p:cNvPr>
          <p:cNvSpPr>
            <a:spLocks noGrp="1"/>
          </p:cNvSpPr>
          <p:nvPr>
            <p:ph type="sldNum" sz="quarter" idx="34"/>
          </p:nvPr>
        </p:nvSpPr>
        <p:spPr/>
        <p:txBody>
          <a:bodyPr/>
          <a:lstStyle/>
          <a:p>
            <a:fld id="{A65A5C87-DF58-40C8-B092-1DE63DB4547E}" type="slidenum">
              <a:rPr lang="en-US" smtClean="0"/>
              <a:t>‹#›</a:t>
            </a:fld>
            <a:endParaRPr lang="en-US" dirty="0"/>
          </a:p>
        </p:txBody>
      </p:sp>
      <p:sp>
        <p:nvSpPr>
          <p:cNvPr id="37" name="Text Placeholder 35">
            <a:extLst>
              <a:ext uri="{FF2B5EF4-FFF2-40B4-BE49-F238E27FC236}">
                <a16:creationId xmlns:a16="http://schemas.microsoft.com/office/drawing/2014/main" id="{28F74B10-F76D-4BBB-A284-01D5A0DF8BCB}"/>
              </a:ext>
            </a:extLst>
          </p:cNvPr>
          <p:cNvSpPr>
            <a:spLocks noGrp="1"/>
          </p:cNvSpPr>
          <p:nvPr>
            <p:ph type="body" sz="quarter" idx="36" hasCustomPrompt="1"/>
          </p:nvPr>
        </p:nvSpPr>
        <p:spPr>
          <a:xfrm>
            <a:off x="5431536" y="4489704"/>
            <a:ext cx="1462088" cy="649288"/>
          </a:xfrm>
        </p:spPr>
        <p:txBody>
          <a:bodyPr/>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a:r>
              <a:rPr lang="en-US" dirty="0"/>
              <a:t>Name</a:t>
            </a:r>
          </a:p>
          <a:p>
            <a:pPr lvl="1"/>
            <a:r>
              <a:rPr lang="en-US" dirty="0"/>
              <a:t>Title</a:t>
            </a:r>
          </a:p>
        </p:txBody>
      </p:sp>
      <p:sp>
        <p:nvSpPr>
          <p:cNvPr id="38" name="Text Placeholder 35">
            <a:extLst>
              <a:ext uri="{FF2B5EF4-FFF2-40B4-BE49-F238E27FC236}">
                <a16:creationId xmlns:a16="http://schemas.microsoft.com/office/drawing/2014/main" id="{BD245DC2-6D7B-4AEE-B8EE-0D0E473AFFF5}"/>
              </a:ext>
            </a:extLst>
          </p:cNvPr>
          <p:cNvSpPr>
            <a:spLocks noGrp="1"/>
          </p:cNvSpPr>
          <p:nvPr>
            <p:ph type="body" sz="quarter" idx="37" hasCustomPrompt="1"/>
          </p:nvPr>
        </p:nvSpPr>
        <p:spPr>
          <a:xfrm>
            <a:off x="7845552" y="4489704"/>
            <a:ext cx="1462088" cy="649288"/>
          </a:xfrm>
        </p:spPr>
        <p:txBody>
          <a:bodyPr/>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a:r>
              <a:rPr lang="en-US" dirty="0"/>
              <a:t>Name</a:t>
            </a:r>
          </a:p>
          <a:p>
            <a:pPr lvl="1"/>
            <a:r>
              <a:rPr lang="en-US" dirty="0"/>
              <a:t>Title</a:t>
            </a:r>
          </a:p>
        </p:txBody>
      </p:sp>
      <p:sp>
        <p:nvSpPr>
          <p:cNvPr id="39" name="Text Placeholder 35">
            <a:extLst>
              <a:ext uri="{FF2B5EF4-FFF2-40B4-BE49-F238E27FC236}">
                <a16:creationId xmlns:a16="http://schemas.microsoft.com/office/drawing/2014/main" id="{28069EAF-8C82-49CC-8A38-2ACAD26F7DE9}"/>
              </a:ext>
            </a:extLst>
          </p:cNvPr>
          <p:cNvSpPr>
            <a:spLocks noGrp="1"/>
          </p:cNvSpPr>
          <p:nvPr>
            <p:ph type="body" sz="quarter" idx="38" hasCustomPrompt="1"/>
          </p:nvPr>
        </p:nvSpPr>
        <p:spPr>
          <a:xfrm>
            <a:off x="10268712" y="4489704"/>
            <a:ext cx="1462088" cy="649288"/>
          </a:xfrm>
        </p:spPr>
        <p:txBody>
          <a:bodyPr/>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a:r>
              <a:rPr lang="en-US" dirty="0"/>
              <a:t>Name</a:t>
            </a:r>
          </a:p>
          <a:p>
            <a:pPr lvl="1"/>
            <a:r>
              <a:rPr lang="en-US" dirty="0"/>
              <a:t>Title</a:t>
            </a:r>
          </a:p>
        </p:txBody>
      </p:sp>
      <p:sp>
        <p:nvSpPr>
          <p:cNvPr id="40" name="Text Placeholder 35">
            <a:extLst>
              <a:ext uri="{FF2B5EF4-FFF2-40B4-BE49-F238E27FC236}">
                <a16:creationId xmlns:a16="http://schemas.microsoft.com/office/drawing/2014/main" id="{DAA3B1CD-59B3-4B73-B91A-88CED1D8FDD6}"/>
              </a:ext>
            </a:extLst>
          </p:cNvPr>
          <p:cNvSpPr>
            <a:spLocks noGrp="1"/>
          </p:cNvSpPr>
          <p:nvPr>
            <p:ph type="body" sz="quarter" idx="39" hasCustomPrompt="1"/>
          </p:nvPr>
        </p:nvSpPr>
        <p:spPr>
          <a:xfrm>
            <a:off x="594360" y="4489704"/>
            <a:ext cx="1462088" cy="649288"/>
          </a:xfrm>
        </p:spPr>
        <p:txBody>
          <a:bodyPr/>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a:r>
              <a:rPr lang="en-US" dirty="0"/>
              <a:t>Name</a:t>
            </a:r>
          </a:p>
          <a:p>
            <a:pPr lvl="1"/>
            <a:r>
              <a:rPr lang="en-US" dirty="0"/>
              <a:t>Title</a:t>
            </a:r>
          </a:p>
        </p:txBody>
      </p:sp>
      <p:sp>
        <p:nvSpPr>
          <p:cNvPr id="41" name="Text Placeholder 35">
            <a:extLst>
              <a:ext uri="{FF2B5EF4-FFF2-40B4-BE49-F238E27FC236}">
                <a16:creationId xmlns:a16="http://schemas.microsoft.com/office/drawing/2014/main" id="{C1FED6B0-DEB7-46E3-8038-FE6788AC24A9}"/>
              </a:ext>
            </a:extLst>
          </p:cNvPr>
          <p:cNvSpPr>
            <a:spLocks noGrp="1"/>
          </p:cNvSpPr>
          <p:nvPr>
            <p:ph type="body" sz="quarter" idx="35" hasCustomPrompt="1"/>
          </p:nvPr>
        </p:nvSpPr>
        <p:spPr>
          <a:xfrm>
            <a:off x="3008376" y="4489704"/>
            <a:ext cx="1462088" cy="649288"/>
          </a:xfrm>
        </p:spPr>
        <p:txBody>
          <a:bodyPr/>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a:r>
              <a:rPr lang="en-US" dirty="0"/>
              <a:t>Name</a:t>
            </a:r>
          </a:p>
          <a:p>
            <a:pPr lvl="1"/>
            <a:r>
              <a:rPr lang="en-US" dirty="0"/>
              <a:t>Title</a:t>
            </a:r>
          </a:p>
        </p:txBody>
      </p:sp>
    </p:spTree>
    <p:extLst>
      <p:ext uri="{BB962C8B-B14F-4D97-AF65-F5344CB8AC3E}">
        <p14:creationId xmlns:p14="http://schemas.microsoft.com/office/powerpoint/2010/main" val="431511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905256" y="6356350"/>
            <a:ext cx="2743200" cy="365125"/>
          </a:xfrm>
        </p:spPr>
        <p:txBody>
          <a:bodyPr/>
          <a:lstStyle/>
          <a:p>
            <a:r>
              <a:rPr lang="en-US" dirty="0"/>
              <a:t>9/4/20XX</a:t>
            </a:r>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1606934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3 colum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userDrawn="1"/>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576072" y="2372650"/>
            <a:ext cx="329184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576072" y="3203688"/>
            <a:ext cx="3291840" cy="2968512"/>
          </a:xfrm>
        </p:spPr>
        <p:txBody>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4507992" y="2372650"/>
            <a:ext cx="329184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4507992" y="3203687"/>
            <a:ext cx="3291840" cy="2968511"/>
          </a:xfrm>
        </p:spPr>
        <p:txBody>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905256" y="6356350"/>
            <a:ext cx="2743200" cy="365125"/>
          </a:xfrm>
        </p:spPr>
        <p:txBody>
          <a:bodyPr/>
          <a:lstStyle/>
          <a:p>
            <a:r>
              <a:rPr lang="en-US" dirty="0"/>
              <a:t>9/4/20XX</a:t>
            </a:r>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smtClean="0"/>
              <a:t>‹#›</a:t>
            </a:fld>
            <a:endParaRPr lang="en-US" dirty="0"/>
          </a:p>
        </p:txBody>
      </p:sp>
      <p:sp>
        <p:nvSpPr>
          <p:cNvPr id="14" name="Text Placeholder 4">
            <a:extLst>
              <a:ext uri="{FF2B5EF4-FFF2-40B4-BE49-F238E27FC236}">
                <a16:creationId xmlns:a16="http://schemas.microsoft.com/office/drawing/2014/main" id="{CE04853A-B5A7-418B-B49F-E718136614E0}"/>
              </a:ext>
            </a:extLst>
          </p:cNvPr>
          <p:cNvSpPr>
            <a:spLocks noGrp="1"/>
          </p:cNvSpPr>
          <p:nvPr>
            <p:ph type="body" sz="quarter" idx="13"/>
          </p:nvPr>
        </p:nvSpPr>
        <p:spPr>
          <a:xfrm>
            <a:off x="8439912" y="2372650"/>
            <a:ext cx="329184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D08E5547-BBB9-4D87-A012-6BC6B1330861}"/>
              </a:ext>
            </a:extLst>
          </p:cNvPr>
          <p:cNvSpPr>
            <a:spLocks noGrp="1"/>
          </p:cNvSpPr>
          <p:nvPr>
            <p:ph sz="quarter" idx="14"/>
          </p:nvPr>
        </p:nvSpPr>
        <p:spPr>
          <a:xfrm>
            <a:off x="8439912" y="3203687"/>
            <a:ext cx="3291840" cy="2968511"/>
          </a:xfrm>
        </p:spPr>
        <p:txBody>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0226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9/4/20XX</a:t>
            </a:r>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A5C87-DF58-40C8-B092-1DE63DB4547E}" type="slidenum">
              <a:rPr lang="en-US" smtClean="0"/>
              <a:t>‹#›</a:t>
            </a:fld>
            <a:endParaRPr lang="en-US" dirty="0"/>
          </a:p>
        </p:txBody>
      </p:sp>
    </p:spTree>
    <p:extLst>
      <p:ext uri="{BB962C8B-B14F-4D97-AF65-F5344CB8AC3E}">
        <p14:creationId xmlns:p14="http://schemas.microsoft.com/office/powerpoint/2010/main" val="1785134420"/>
      </p:ext>
    </p:extLst>
  </p:cSld>
  <p:clrMap bg1="lt1" tx1="dk1" bg2="lt2" tx2="dk2" accent1="accent1" accent2="accent2" accent3="accent3" accent4="accent4" accent5="accent5" accent6="accent6" hlink="hlink" folHlink="folHlink"/>
  <p:sldLayoutIdLst>
    <p:sldLayoutId id="2147483721" r:id="rId1"/>
    <p:sldLayoutId id="2147483730" r:id="rId2"/>
    <p:sldLayoutId id="2147483731" r:id="rId3"/>
    <p:sldLayoutId id="2147483723" r:id="rId4"/>
    <p:sldLayoutId id="2147483722" r:id="rId5"/>
    <p:sldLayoutId id="2147483732" r:id="rId6"/>
    <p:sldLayoutId id="2147483736" r:id="rId7"/>
    <p:sldLayoutId id="2147483725" r:id="rId8"/>
    <p:sldLayoutId id="2147483733" r:id="rId9"/>
    <p:sldLayoutId id="2147483734" r:id="rId10"/>
    <p:sldLayoutId id="2147483735" r:id="rId11"/>
    <p:sldLayoutId id="2147483726" r:id="rId12"/>
    <p:sldLayoutId id="2147483727" r:id="rId13"/>
    <p:sldLayoutId id="2147483728" r:id="rId14"/>
    <p:sldLayoutId id="2147483729" r:id="rId1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3.xml"/><Relationship Id="rId5" Type="http://schemas.openxmlformats.org/officeDocument/2006/relationships/image" Target="../media/image14.tif"/><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0.png"/><Relationship Id="rId9"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6.png"/><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svg"/><Relationship Id="rId12" Type="http://schemas.openxmlformats.org/officeDocument/2006/relationships/image" Target="../media/image43.png"/><Relationship Id="rId2" Type="http://schemas.openxmlformats.org/officeDocument/2006/relationships/image" Target="../media/image35.jpg"/><Relationship Id="rId1" Type="http://schemas.openxmlformats.org/officeDocument/2006/relationships/slideLayout" Target="../slideLayouts/slideLayout11.xml"/><Relationship Id="rId6" Type="http://schemas.openxmlformats.org/officeDocument/2006/relationships/image" Target="../media/image39.png"/><Relationship Id="rId11" Type="http://schemas.openxmlformats.org/officeDocument/2006/relationships/hyperlink" Target="mailto:jfanthony@starkcountyohio.gov" TargetMode="External"/><Relationship Id="rId5" Type="http://schemas.openxmlformats.org/officeDocument/2006/relationships/image" Target="../media/image38.jpg"/><Relationship Id="rId10" Type="http://schemas.openxmlformats.org/officeDocument/2006/relationships/hyperlink" Target="mailto:smpeters@starkcountyohio.gov" TargetMode="External"/><Relationship Id="rId4" Type="http://schemas.openxmlformats.org/officeDocument/2006/relationships/image" Target="../media/image37.png"/><Relationship Id="rId9" Type="http://schemas.openxmlformats.org/officeDocument/2006/relationships/image" Target="../media/image42.sv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D9D20-B4BB-42AA-8DDD-68CC9F1D95DB}"/>
              </a:ext>
            </a:extLst>
          </p:cNvPr>
          <p:cNvSpPr>
            <a:spLocks noGrp="1"/>
          </p:cNvSpPr>
          <p:nvPr>
            <p:ph type="ctrTitle"/>
          </p:nvPr>
        </p:nvSpPr>
        <p:spPr/>
        <p:txBody>
          <a:bodyPr/>
          <a:lstStyle/>
          <a:p>
            <a:r>
              <a:rPr lang="en-US" dirty="0">
                <a:latin typeface="Aptos" panose="020B0004020202020204" pitchFamily="34" charset="0"/>
              </a:rPr>
              <a:t>Stark County </a:t>
            </a:r>
            <a:br>
              <a:rPr lang="en-US" dirty="0">
                <a:latin typeface="Aptos" panose="020B0004020202020204" pitchFamily="34" charset="0"/>
              </a:rPr>
            </a:br>
            <a:r>
              <a:rPr lang="en-US" dirty="0">
                <a:latin typeface="Aptos" panose="020B0004020202020204" pitchFamily="34" charset="0"/>
              </a:rPr>
              <a:t>Land Bank Session</a:t>
            </a:r>
          </a:p>
        </p:txBody>
      </p:sp>
      <p:sp>
        <p:nvSpPr>
          <p:cNvPr id="3" name="Subtitle 2">
            <a:extLst>
              <a:ext uri="{FF2B5EF4-FFF2-40B4-BE49-F238E27FC236}">
                <a16:creationId xmlns:a16="http://schemas.microsoft.com/office/drawing/2014/main" id="{ED9E8FDB-60EE-45AE-BB89-9A561A61C2AC}"/>
              </a:ext>
            </a:extLst>
          </p:cNvPr>
          <p:cNvSpPr>
            <a:spLocks noGrp="1"/>
          </p:cNvSpPr>
          <p:nvPr>
            <p:ph type="subTitle" idx="1"/>
          </p:nvPr>
        </p:nvSpPr>
        <p:spPr/>
        <p:txBody>
          <a:bodyPr/>
          <a:lstStyle/>
          <a:p>
            <a:r>
              <a:rPr lang="en-US" dirty="0"/>
              <a:t>Sarah Peters – John Anthony</a:t>
            </a:r>
          </a:p>
        </p:txBody>
      </p:sp>
      <p:sp>
        <p:nvSpPr>
          <p:cNvPr id="5" name="Subtitle 2">
            <a:extLst>
              <a:ext uri="{FF2B5EF4-FFF2-40B4-BE49-F238E27FC236}">
                <a16:creationId xmlns:a16="http://schemas.microsoft.com/office/drawing/2014/main" id="{4761B830-D797-15A9-44B0-BE11427C0921}"/>
              </a:ext>
            </a:extLst>
          </p:cNvPr>
          <p:cNvSpPr txBox="1">
            <a:spLocks/>
          </p:cNvSpPr>
          <p:nvPr/>
        </p:nvSpPr>
        <p:spPr>
          <a:xfrm>
            <a:off x="3366035" y="3712716"/>
            <a:ext cx="5456881" cy="1257574"/>
          </a:xfrm>
          <a:prstGeom prst="rect">
            <a:avLst/>
          </a:prstGeom>
        </p:spPr>
        <p:txBody>
          <a:bodyPr/>
          <a:lstStyle>
            <a:lvl1pPr marL="0" indent="0" algn="l" defTabSz="914400" rtl="0" eaLnBrk="1" latinLnBrk="0" hangingPunct="1">
              <a:lnSpc>
                <a:spcPct val="90000"/>
              </a:lnSpc>
              <a:spcBef>
                <a:spcPts val="1000"/>
              </a:spcBef>
              <a:buClr>
                <a:srgbClr val="2E7A40"/>
              </a:buClr>
              <a:buFont typeface="Arial" panose="020B0604020202020204" pitchFamily="34" charset="0"/>
              <a:buNone/>
              <a:defRPr lang="en-US" sz="2400" b="0" i="0" kern="1200" spc="300">
                <a:solidFill>
                  <a:schemeClr val="accent6"/>
                </a:solidFill>
                <a:latin typeface="+mn-lt"/>
                <a:ea typeface="+mn-ea"/>
                <a:cs typeface="Calibri" panose="020F0502020204030204" pitchFamily="34" charset="0"/>
              </a:defRPr>
            </a:lvl1pPr>
            <a:lvl2pPr marL="457200" indent="0" algn="ctr" defTabSz="914400" rtl="0" eaLnBrk="1" latinLnBrk="0" hangingPunct="1">
              <a:lnSpc>
                <a:spcPct val="90000"/>
              </a:lnSpc>
              <a:spcBef>
                <a:spcPts val="500"/>
              </a:spcBef>
              <a:buClr>
                <a:srgbClr val="2E7A40"/>
              </a:buClr>
              <a:buFont typeface="Arial" panose="020B0604020202020204" pitchFamily="34" charset="0"/>
              <a:buNone/>
              <a:defRPr lang="en-US"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rgbClr val="2E7A40"/>
              </a:buClr>
              <a:buFont typeface="Arial" panose="020B0604020202020204" pitchFamily="34" charset="0"/>
              <a:buNone/>
              <a:defRPr lang="en-US"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rgbClr val="2E7A40"/>
              </a:buClr>
              <a:buFont typeface="Arial" panose="020B0604020202020204" pitchFamily="34" charset="0"/>
              <a:buNone/>
              <a:defRPr lang="en-US"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2E7A40"/>
              </a:buClr>
              <a:buFont typeface="Arial" panose="020B0604020202020204" pitchFamily="34" charset="0"/>
              <a:buNone/>
              <a:defRPr lang="en-IN"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2E7A40"/>
              </a:buClr>
              <a:buSzTx/>
              <a:buFont typeface="Arial" panose="020B0604020202020204" pitchFamily="34" charset="0"/>
              <a:buNone/>
              <a:tabLst/>
              <a:defRPr/>
            </a:pPr>
            <a:r>
              <a:rPr kumimoji="0" lang="en-US" sz="2400" b="0" i="0" u="none" strike="noStrike" kern="1200" cap="none" spc="300" normalizeH="0" baseline="0" noProof="0" dirty="0">
                <a:ln>
                  <a:noFill/>
                </a:ln>
                <a:solidFill>
                  <a:schemeClr val="accent1"/>
                </a:solidFill>
                <a:effectLst/>
                <a:uLnTx/>
                <a:uFillTx/>
                <a:latin typeface="Calibri" panose="020F0502020204030204"/>
                <a:ea typeface="+mn-ea"/>
                <a:cs typeface="Calibri" panose="020F0502020204030204" pitchFamily="34" charset="0"/>
              </a:rPr>
              <a:t>2026 Governmental Law Seminar</a:t>
            </a:r>
          </a:p>
        </p:txBody>
      </p:sp>
    </p:spTree>
    <p:extLst>
      <p:ext uri="{BB962C8B-B14F-4D97-AF65-F5344CB8AC3E}">
        <p14:creationId xmlns:p14="http://schemas.microsoft.com/office/powerpoint/2010/main" val="183373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51886-AA43-422E-B193-F1F3DF7D8A4D}"/>
              </a:ext>
            </a:extLst>
          </p:cNvPr>
          <p:cNvSpPr>
            <a:spLocks noGrp="1"/>
          </p:cNvSpPr>
          <p:nvPr>
            <p:ph type="title"/>
          </p:nvPr>
        </p:nvSpPr>
        <p:spPr/>
        <p:txBody>
          <a:bodyPr/>
          <a:lstStyle/>
          <a:p>
            <a:r>
              <a:rPr lang="en-US" b="1" dirty="0">
                <a:solidFill>
                  <a:schemeClr val="accent2"/>
                </a:solidFill>
                <a:latin typeface="Century Gothic" panose="020B0502020202020204" pitchFamily="34" charset="0"/>
              </a:rPr>
              <a:t>NOTABLE ACCOMPLISHMENTS</a:t>
            </a:r>
          </a:p>
        </p:txBody>
      </p:sp>
      <p:sp>
        <p:nvSpPr>
          <p:cNvPr id="6" name="Text Placeholder 6">
            <a:extLst>
              <a:ext uri="{FF2B5EF4-FFF2-40B4-BE49-F238E27FC236}">
                <a16:creationId xmlns:a16="http://schemas.microsoft.com/office/drawing/2014/main" id="{53BB0616-9D96-E817-DE74-18DF11E04A9A}"/>
              </a:ext>
            </a:extLst>
          </p:cNvPr>
          <p:cNvSpPr txBox="1">
            <a:spLocks/>
          </p:cNvSpPr>
          <p:nvPr/>
        </p:nvSpPr>
        <p:spPr>
          <a:xfrm>
            <a:off x="1025709" y="2509902"/>
            <a:ext cx="10347845" cy="3151159"/>
          </a:xfrm>
          <a:prstGeom prst="rect">
            <a:avLst/>
          </a:prstGeom>
        </p:spPr>
        <p:txBody>
          <a:bodyPr>
            <a:normAutofit lnSpcReduction="1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Demolished over </a:t>
            </a:r>
            <a:r>
              <a:rPr lang="en-US" sz="1800" b="1" dirty="0">
                <a:solidFill>
                  <a:schemeClr val="accent2"/>
                </a:solidFill>
              </a:rPr>
              <a:t>1,200</a:t>
            </a:r>
            <a:r>
              <a:rPr lang="en-US" sz="1800" dirty="0"/>
              <a:t> blighted, abandoned residential structures</a:t>
            </a:r>
            <a:br>
              <a:rPr lang="en-US" sz="1800" dirty="0"/>
            </a:br>
            <a:endParaRPr lang="en-US" sz="1800" dirty="0"/>
          </a:p>
          <a:p>
            <a:r>
              <a:rPr lang="en-US" sz="1800" dirty="0"/>
              <a:t>Transferred over </a:t>
            </a:r>
            <a:r>
              <a:rPr lang="en-US" sz="1800" b="1" dirty="0">
                <a:solidFill>
                  <a:schemeClr val="accent2"/>
                </a:solidFill>
              </a:rPr>
              <a:t>2,000</a:t>
            </a:r>
            <a:r>
              <a:rPr lang="en-US" sz="1800" dirty="0"/>
              <a:t> properties to new ownership </a:t>
            </a:r>
            <a:br>
              <a:rPr lang="en-US" sz="1800" dirty="0"/>
            </a:br>
            <a:endParaRPr lang="en-US" sz="1800" dirty="0"/>
          </a:p>
          <a:p>
            <a:r>
              <a:rPr lang="en-US" sz="1800" dirty="0"/>
              <a:t>Received over </a:t>
            </a:r>
            <a:r>
              <a:rPr lang="en-US" sz="1800" b="1" dirty="0">
                <a:solidFill>
                  <a:schemeClr val="accent2"/>
                </a:solidFill>
              </a:rPr>
              <a:t>$5 million </a:t>
            </a:r>
            <a:r>
              <a:rPr lang="en-US" sz="1800" dirty="0"/>
              <a:t>in state grant funding to undertake demolition and brownfield remediation activities</a:t>
            </a:r>
            <a:br>
              <a:rPr lang="en-US" sz="1800" dirty="0"/>
            </a:br>
            <a:endParaRPr lang="en-US" sz="1800" dirty="0"/>
          </a:p>
          <a:p>
            <a:r>
              <a:rPr lang="en-US" sz="1800" dirty="0"/>
              <a:t>Received </a:t>
            </a:r>
            <a:r>
              <a:rPr lang="en-US" sz="1800" b="1" dirty="0">
                <a:solidFill>
                  <a:schemeClr val="accent2"/>
                </a:solidFill>
              </a:rPr>
              <a:t>$2 million </a:t>
            </a:r>
            <a:r>
              <a:rPr lang="en-US" sz="1800" dirty="0"/>
              <a:t>in state grant funding for the purchase of 10 new construction single-family homes in Canton</a:t>
            </a:r>
          </a:p>
          <a:p>
            <a:pPr marL="0" indent="0">
              <a:buNone/>
            </a:pPr>
            <a:endParaRPr lang="en-US" sz="1800" dirty="0"/>
          </a:p>
        </p:txBody>
      </p:sp>
    </p:spTree>
    <p:extLst>
      <p:ext uri="{BB962C8B-B14F-4D97-AF65-F5344CB8AC3E}">
        <p14:creationId xmlns:p14="http://schemas.microsoft.com/office/powerpoint/2010/main" val="2624630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F3582-1A60-53CA-2DB5-BE047FFC6D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5C09D6-D478-3D88-9939-40263E550DE9}"/>
              </a:ext>
            </a:extLst>
          </p:cNvPr>
          <p:cNvSpPr>
            <a:spLocks noGrp="1"/>
          </p:cNvSpPr>
          <p:nvPr>
            <p:ph type="title"/>
          </p:nvPr>
        </p:nvSpPr>
        <p:spPr/>
        <p:txBody>
          <a:bodyPr/>
          <a:lstStyle/>
          <a:p>
            <a:r>
              <a:rPr lang="en-US" dirty="0"/>
              <a:t>Current Programs</a:t>
            </a:r>
          </a:p>
        </p:txBody>
      </p:sp>
      <p:pic>
        <p:nvPicPr>
          <p:cNvPr id="4" name="Picture 3">
            <a:extLst>
              <a:ext uri="{FF2B5EF4-FFF2-40B4-BE49-F238E27FC236}">
                <a16:creationId xmlns:a16="http://schemas.microsoft.com/office/drawing/2014/main" id="{549FCD39-7FBA-480A-5E6B-8E104A761B08}"/>
              </a:ext>
            </a:extLst>
          </p:cNvPr>
          <p:cNvPicPr>
            <a:picLocks noChangeAspect="1"/>
          </p:cNvPicPr>
          <p:nvPr/>
        </p:nvPicPr>
        <p:blipFill>
          <a:blip r:embed="rId2"/>
          <a:stretch>
            <a:fillRect/>
          </a:stretch>
        </p:blipFill>
        <p:spPr>
          <a:xfrm>
            <a:off x="8696527" y="2133600"/>
            <a:ext cx="2590800" cy="2590800"/>
          </a:xfrm>
          <a:prstGeom prst="rect">
            <a:avLst/>
          </a:prstGeom>
        </p:spPr>
      </p:pic>
    </p:spTree>
    <p:extLst>
      <p:ext uri="{BB962C8B-B14F-4D97-AF65-F5344CB8AC3E}">
        <p14:creationId xmlns:p14="http://schemas.microsoft.com/office/powerpoint/2010/main" val="430046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2538E26-F47A-D9BE-D0C1-31034C20000E}"/>
              </a:ext>
            </a:extLst>
          </p:cNvPr>
          <p:cNvSpPr/>
          <p:nvPr/>
        </p:nvSpPr>
        <p:spPr>
          <a:xfrm>
            <a:off x="318963" y="2168257"/>
            <a:ext cx="3601039" cy="797645"/>
          </a:xfrm>
          <a:prstGeom prst="rect">
            <a:avLst/>
          </a:prstGeom>
          <a:solidFill>
            <a:sysClr val="window" lastClr="FFFFFF"/>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22" name="Title 1">
            <a:extLst>
              <a:ext uri="{FF2B5EF4-FFF2-40B4-BE49-F238E27FC236}">
                <a16:creationId xmlns:a16="http://schemas.microsoft.com/office/drawing/2014/main" id="{89D7C9F0-1830-4DBD-76D5-9789AC507DBE}"/>
              </a:ext>
            </a:extLst>
          </p:cNvPr>
          <p:cNvSpPr txBox="1">
            <a:spLocks/>
          </p:cNvSpPr>
          <p:nvPr/>
        </p:nvSpPr>
        <p:spPr>
          <a:xfrm>
            <a:off x="594360" y="102875"/>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dirty="0">
                <a:ln w="3175" cmpd="sng">
                  <a:noFill/>
                </a:ln>
                <a:solidFill>
                  <a:schemeClr val="accent3"/>
                </a:solidFill>
                <a:effectLst/>
                <a:uLnTx/>
                <a:uFillTx/>
                <a:latin typeface="Century Gothic" panose="020B0502020202020204"/>
                <a:ea typeface="+mj-ea"/>
                <a:cs typeface="+mj-cs"/>
              </a:rPr>
              <a:t>Side Lot &amp; Vacant Lot Programs</a:t>
            </a:r>
            <a:br>
              <a:rPr kumimoji="0" lang="en-US" sz="3600" b="1" i="0" u="none" strike="noStrike" kern="1200" cap="all" spc="0" normalizeH="0" baseline="0" noProof="0" dirty="0">
                <a:ln w="3175" cmpd="sng">
                  <a:noFill/>
                </a:ln>
                <a:solidFill>
                  <a:schemeClr val="accent3"/>
                </a:solidFill>
                <a:effectLst/>
                <a:uLnTx/>
                <a:uFillTx/>
                <a:latin typeface="Century Gothic" panose="020B0502020202020204"/>
                <a:ea typeface="+mj-ea"/>
                <a:cs typeface="+mj-cs"/>
              </a:rPr>
            </a:br>
            <a:endParaRPr kumimoji="0" lang="en-US" sz="3600" b="1" i="0" u="none" strike="noStrike" kern="1200" cap="all" spc="0" normalizeH="0" baseline="0" noProof="0" dirty="0">
              <a:ln w="3175" cmpd="sng">
                <a:noFill/>
              </a:ln>
              <a:solidFill>
                <a:schemeClr val="accent3"/>
              </a:solidFill>
              <a:effectLst/>
              <a:uLnTx/>
              <a:uFillTx/>
              <a:latin typeface="Century Gothic" panose="020B0502020202020204"/>
              <a:ea typeface="+mj-ea"/>
              <a:cs typeface="+mj-cs"/>
            </a:endParaRPr>
          </a:p>
        </p:txBody>
      </p:sp>
      <p:sp>
        <p:nvSpPr>
          <p:cNvPr id="23" name="Rectangle 22">
            <a:extLst>
              <a:ext uri="{FF2B5EF4-FFF2-40B4-BE49-F238E27FC236}">
                <a16:creationId xmlns:a16="http://schemas.microsoft.com/office/drawing/2014/main" id="{E36A973C-0DA5-590F-C168-F64698670842}"/>
              </a:ext>
            </a:extLst>
          </p:cNvPr>
          <p:cNvSpPr/>
          <p:nvPr/>
        </p:nvSpPr>
        <p:spPr>
          <a:xfrm>
            <a:off x="696342" y="1818832"/>
            <a:ext cx="4947030" cy="4124768"/>
          </a:xfrm>
          <a:prstGeom prst="rect">
            <a:avLst/>
          </a:prstGeom>
          <a:solidFill>
            <a:srgbClr val="63A537">
              <a:lumMod val="40000"/>
              <a:lumOff val="60000"/>
              <a:alpha val="30000"/>
            </a:srgb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25" name="Text Placeholder 28">
            <a:extLst>
              <a:ext uri="{FF2B5EF4-FFF2-40B4-BE49-F238E27FC236}">
                <a16:creationId xmlns:a16="http://schemas.microsoft.com/office/drawing/2014/main" id="{27708E70-0208-7124-0DAB-E751E1B99F2B}"/>
              </a:ext>
            </a:extLst>
          </p:cNvPr>
          <p:cNvSpPr txBox="1">
            <a:spLocks/>
          </p:cNvSpPr>
          <p:nvPr/>
        </p:nvSpPr>
        <p:spPr>
          <a:xfrm>
            <a:off x="723900" y="4119708"/>
            <a:ext cx="4816288"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Lots Qualifications</a:t>
            </a:r>
            <a:br>
              <a:rPr lang="en-US" sz="1600" b="1" dirty="0">
                <a:solidFill>
                  <a:srgbClr val="455F51"/>
                </a:solidFill>
                <a:latin typeface="Century Gothic" panose="020B0502020202020204"/>
              </a:rPr>
            </a:br>
            <a:endParaRPr lang="en-US" sz="1600" b="1" dirty="0">
              <a:solidFill>
                <a:srgbClr val="455F51"/>
              </a:solidFill>
              <a:latin typeface="Century Gothic" panose="020B0502020202020204"/>
            </a:endParaRPr>
          </a:p>
          <a:p>
            <a:pPr>
              <a:defRPr/>
            </a:pPr>
            <a:r>
              <a:rPr lang="en-US" sz="1600" dirty="0">
                <a:solidFill>
                  <a:srgbClr val="455F51"/>
                </a:solidFill>
                <a:latin typeface="Century Gothic" panose="020B0502020202020204"/>
              </a:rPr>
              <a:t>Certified tax delinquent </a:t>
            </a:r>
            <a:r>
              <a:rPr lang="en-US" sz="1400" i="1" dirty="0">
                <a:solidFill>
                  <a:srgbClr val="455F51"/>
                </a:solidFill>
                <a:latin typeface="Century Gothic" panose="020B0502020202020204"/>
              </a:rPr>
              <a:t>(1-year minimum)</a:t>
            </a:r>
          </a:p>
          <a:p>
            <a:pPr>
              <a:defRPr/>
            </a:pPr>
            <a:r>
              <a:rPr lang="en-US" sz="1600" dirty="0">
                <a:solidFill>
                  <a:srgbClr val="455F51"/>
                </a:solidFill>
                <a:latin typeface="Century Gothic" panose="020B0502020202020204"/>
              </a:rPr>
              <a:t>Vacant, unimproved property</a:t>
            </a:r>
          </a:p>
          <a:p>
            <a:pPr>
              <a:defRPr/>
            </a:pPr>
            <a:r>
              <a:rPr lang="en-US" sz="1600" dirty="0">
                <a:solidFill>
                  <a:srgbClr val="455F51"/>
                </a:solidFill>
                <a:latin typeface="Century Gothic" panose="020B0502020202020204"/>
              </a:rPr>
              <a:t>15,000 sq.ft. or less in size </a:t>
            </a:r>
            <a:r>
              <a:rPr lang="en-US" sz="1400" i="1" dirty="0">
                <a:solidFill>
                  <a:srgbClr val="455F51"/>
                </a:solidFill>
                <a:latin typeface="Century Gothic" panose="020B0502020202020204"/>
              </a:rPr>
              <a:t>(Side Lot only)</a:t>
            </a:r>
          </a:p>
        </p:txBody>
      </p:sp>
      <p:pic>
        <p:nvPicPr>
          <p:cNvPr id="39" name="Picture 38" descr="A grassy area with trees in the background&#10;&#10;AI-generated content may be incorrect.">
            <a:extLst>
              <a:ext uri="{FF2B5EF4-FFF2-40B4-BE49-F238E27FC236}">
                <a16:creationId xmlns:a16="http://schemas.microsoft.com/office/drawing/2014/main" id="{55B7E9ED-64FE-D672-6377-4048B1641736}"/>
              </a:ext>
            </a:extLst>
          </p:cNvPr>
          <p:cNvPicPr>
            <a:picLocks noChangeAspect="1"/>
          </p:cNvPicPr>
          <p:nvPr/>
        </p:nvPicPr>
        <p:blipFill>
          <a:blip r:embed="rId2"/>
          <a:stretch>
            <a:fillRect/>
          </a:stretch>
        </p:blipFill>
        <p:spPr>
          <a:xfrm>
            <a:off x="723900" y="1561453"/>
            <a:ext cx="4919472" cy="2454716"/>
          </a:xfrm>
          <a:prstGeom prst="rect">
            <a:avLst/>
          </a:prstGeom>
        </p:spPr>
      </p:pic>
      <p:sp>
        <p:nvSpPr>
          <p:cNvPr id="45" name="TextBox 44">
            <a:extLst>
              <a:ext uri="{FF2B5EF4-FFF2-40B4-BE49-F238E27FC236}">
                <a16:creationId xmlns:a16="http://schemas.microsoft.com/office/drawing/2014/main" id="{4CB1B66B-854A-CB3D-A88B-EF1EBCD0C9FB}"/>
              </a:ext>
            </a:extLst>
          </p:cNvPr>
          <p:cNvSpPr txBox="1"/>
          <p:nvPr/>
        </p:nvSpPr>
        <p:spPr>
          <a:xfrm>
            <a:off x="5871882" y="1561453"/>
            <a:ext cx="5596218" cy="1477328"/>
          </a:xfrm>
          <a:prstGeom prst="rect">
            <a:avLst/>
          </a:prstGeom>
          <a:noFill/>
        </p:spPr>
        <p:txBody>
          <a:bodyPr wrap="square">
            <a:spAutoFit/>
          </a:bodyPr>
          <a:lstStyle/>
          <a:p>
            <a:r>
              <a:rPr lang="en-US" dirty="0"/>
              <a:t>The Land Bank is able to acquire and clear the title to these tax delinquent, vacant and abandoned properties in order to transfer them into the hands of new ownership and bring them back into a tax producing status.</a:t>
            </a:r>
          </a:p>
        </p:txBody>
      </p:sp>
      <p:sp>
        <p:nvSpPr>
          <p:cNvPr id="47" name="TextBox 46">
            <a:extLst>
              <a:ext uri="{FF2B5EF4-FFF2-40B4-BE49-F238E27FC236}">
                <a16:creationId xmlns:a16="http://schemas.microsoft.com/office/drawing/2014/main" id="{56E3DD7D-0155-4EB9-C1DC-593EBA670770}"/>
              </a:ext>
            </a:extLst>
          </p:cNvPr>
          <p:cNvSpPr txBox="1"/>
          <p:nvPr/>
        </p:nvSpPr>
        <p:spPr>
          <a:xfrm>
            <a:off x="6210255" y="3471022"/>
            <a:ext cx="4919472" cy="1723549"/>
          </a:xfrm>
          <a:prstGeom prst="rect">
            <a:avLst/>
          </a:prstGeom>
          <a:noFill/>
        </p:spPr>
        <p:txBody>
          <a:bodyPr wrap="square">
            <a:spAutoFit/>
          </a:bodyPr>
          <a:lstStyle/>
          <a:p>
            <a:pPr algn="just"/>
            <a:r>
              <a:rPr lang="en-US" sz="1600" b="1" dirty="0">
                <a:solidFill>
                  <a:srgbClr val="455F51"/>
                </a:solidFill>
              </a:rPr>
              <a:t>New Program Pricing (effective 1/1/2025)</a:t>
            </a:r>
          </a:p>
          <a:p>
            <a:pPr algn="just"/>
            <a:endParaRPr lang="en-US" sz="1400" dirty="0"/>
          </a:p>
          <a:p>
            <a:pPr algn="just"/>
            <a:r>
              <a:rPr lang="en-US" sz="1400" dirty="0"/>
              <a:t>Side Lot – Owner Occupant                               	$100/lot</a:t>
            </a:r>
          </a:p>
          <a:p>
            <a:pPr algn="just"/>
            <a:r>
              <a:rPr lang="en-US" sz="1400" dirty="0"/>
              <a:t>Side Lot – Investment 		 	$500/lot</a:t>
            </a:r>
          </a:p>
          <a:p>
            <a:pPr algn="just"/>
            <a:endParaRPr lang="en-US" sz="1400" dirty="0"/>
          </a:p>
          <a:p>
            <a:pPr algn="just"/>
            <a:r>
              <a:rPr lang="en-US" sz="1400" dirty="0"/>
              <a:t>Vacant Lot                                 Assessed Value + $1,500</a:t>
            </a:r>
          </a:p>
          <a:p>
            <a:pPr algn="just"/>
            <a:endParaRPr lang="en-US" sz="2000" dirty="0">
              <a:latin typeface="Aptos" panose="020B0004020202020204" pitchFamily="34" charset="0"/>
            </a:endParaRPr>
          </a:p>
        </p:txBody>
      </p:sp>
    </p:spTree>
    <p:extLst>
      <p:ext uri="{BB962C8B-B14F-4D97-AF65-F5344CB8AC3E}">
        <p14:creationId xmlns:p14="http://schemas.microsoft.com/office/powerpoint/2010/main" val="766854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E5829-C2D3-C7CF-A39D-F15EECFF7C4E}"/>
            </a:ext>
          </a:extLst>
        </p:cNvPr>
        <p:cNvGrpSpPr/>
        <p:nvPr/>
      </p:nvGrpSpPr>
      <p:grpSpPr>
        <a:xfrm>
          <a:off x="0" y="0"/>
          <a:ext cx="0" cy="0"/>
          <a:chOff x="0" y="0"/>
          <a:chExt cx="0" cy="0"/>
        </a:xfrm>
      </p:grpSpPr>
      <p:sp>
        <p:nvSpPr>
          <p:cNvPr id="22" name="Title 1">
            <a:extLst>
              <a:ext uri="{FF2B5EF4-FFF2-40B4-BE49-F238E27FC236}">
                <a16:creationId xmlns:a16="http://schemas.microsoft.com/office/drawing/2014/main" id="{AA00D645-EDBD-6500-A859-46A6C26D5999}"/>
              </a:ext>
            </a:extLst>
          </p:cNvPr>
          <p:cNvSpPr txBox="1">
            <a:spLocks/>
          </p:cNvSpPr>
          <p:nvPr/>
        </p:nvSpPr>
        <p:spPr>
          <a:xfrm>
            <a:off x="594360" y="102875"/>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dirty="0">
                <a:ln w="3175" cmpd="sng">
                  <a:noFill/>
                </a:ln>
                <a:solidFill>
                  <a:schemeClr val="accent3"/>
                </a:solidFill>
                <a:effectLst/>
                <a:uLnTx/>
                <a:uFillTx/>
                <a:latin typeface="Century Gothic" panose="020B0502020202020204"/>
                <a:ea typeface="+mj-ea"/>
                <a:cs typeface="+mj-cs"/>
              </a:rPr>
              <a:t>Targeted Acquisition Assistance Program</a:t>
            </a:r>
            <a:br>
              <a:rPr kumimoji="0" lang="en-US" sz="3600" b="1" i="0" u="none" strike="noStrike" kern="1200" cap="all" spc="0" normalizeH="0" baseline="0" noProof="0" dirty="0">
                <a:ln w="3175" cmpd="sng">
                  <a:noFill/>
                </a:ln>
                <a:solidFill>
                  <a:schemeClr val="accent3"/>
                </a:solidFill>
                <a:effectLst/>
                <a:uLnTx/>
                <a:uFillTx/>
                <a:latin typeface="Century Gothic" panose="020B0502020202020204"/>
                <a:ea typeface="+mj-ea"/>
                <a:cs typeface="+mj-cs"/>
              </a:rPr>
            </a:br>
            <a:endParaRPr kumimoji="0" lang="en-US" sz="3600" b="1" i="0" u="none" strike="noStrike" kern="1200" cap="all" spc="0" normalizeH="0" baseline="0" noProof="0" dirty="0">
              <a:ln w="3175" cmpd="sng">
                <a:noFill/>
              </a:ln>
              <a:solidFill>
                <a:schemeClr val="accent3"/>
              </a:solidFill>
              <a:effectLst/>
              <a:uLnTx/>
              <a:uFillTx/>
              <a:latin typeface="Century Gothic" panose="020B0502020202020204"/>
              <a:ea typeface="+mj-ea"/>
              <a:cs typeface="+mj-cs"/>
            </a:endParaRPr>
          </a:p>
        </p:txBody>
      </p:sp>
      <p:sp>
        <p:nvSpPr>
          <p:cNvPr id="3" name="TextBox 2">
            <a:extLst>
              <a:ext uri="{FF2B5EF4-FFF2-40B4-BE49-F238E27FC236}">
                <a16:creationId xmlns:a16="http://schemas.microsoft.com/office/drawing/2014/main" id="{5F57EDD1-4423-D2E9-C3BF-F0FD5D00924D}"/>
              </a:ext>
            </a:extLst>
          </p:cNvPr>
          <p:cNvSpPr txBox="1"/>
          <p:nvPr/>
        </p:nvSpPr>
        <p:spPr>
          <a:xfrm>
            <a:off x="4514108" y="1935600"/>
            <a:ext cx="6900689" cy="3139321"/>
          </a:xfrm>
          <a:prstGeom prst="rect">
            <a:avLst/>
          </a:prstGeom>
          <a:noFill/>
        </p:spPr>
        <p:txBody>
          <a:bodyPr wrap="square">
            <a:spAutoFit/>
          </a:bodyPr>
          <a:lstStyle/>
          <a:p>
            <a:r>
              <a:rPr lang="en-US" dirty="0"/>
              <a:t>The Land Bank offers a strategic acquisition program available to Stark County political subdivisions and non-profit organizations. </a:t>
            </a:r>
          </a:p>
          <a:p>
            <a:endParaRPr lang="en-US" dirty="0"/>
          </a:p>
          <a:p>
            <a:r>
              <a:rPr lang="en-US" dirty="0"/>
              <a:t>Entities utilize this program for various purposes:</a:t>
            </a:r>
          </a:p>
          <a:p>
            <a:endParaRPr lang="en-US" dirty="0"/>
          </a:p>
          <a:p>
            <a:pPr marL="3028950" lvl="6" indent="-285750">
              <a:buClr>
                <a:schemeClr val="accent2"/>
              </a:buClr>
              <a:buFont typeface="Arial" panose="020B0604020202020204" pitchFamily="34" charset="0"/>
              <a:buChar char="•"/>
            </a:pPr>
            <a:r>
              <a:rPr lang="en-US" dirty="0"/>
              <a:t>Rehab/Redevelopment</a:t>
            </a:r>
          </a:p>
          <a:p>
            <a:pPr marL="3028950" lvl="6" indent="-285750">
              <a:buClr>
                <a:schemeClr val="accent2"/>
              </a:buClr>
              <a:buFont typeface="Arial" panose="020B0604020202020204" pitchFamily="34" charset="0"/>
              <a:buChar char="•"/>
            </a:pPr>
            <a:r>
              <a:rPr lang="en-US" dirty="0"/>
              <a:t>New Construction</a:t>
            </a:r>
          </a:p>
          <a:p>
            <a:pPr marL="3028950" lvl="6" indent="-285750">
              <a:buClr>
                <a:schemeClr val="accent2"/>
              </a:buClr>
              <a:buFont typeface="Arial" panose="020B0604020202020204" pitchFamily="34" charset="0"/>
              <a:buChar char="•"/>
            </a:pPr>
            <a:r>
              <a:rPr lang="en-US" dirty="0"/>
              <a:t>Demolition</a:t>
            </a:r>
          </a:p>
          <a:p>
            <a:pPr marL="3028950" lvl="6" indent="-285750">
              <a:buClr>
                <a:schemeClr val="accent2"/>
              </a:buClr>
              <a:buFont typeface="Arial" panose="020B0604020202020204" pitchFamily="34" charset="0"/>
              <a:buChar char="•"/>
            </a:pPr>
            <a:r>
              <a:rPr lang="en-US" dirty="0"/>
              <a:t>Land Assembly</a:t>
            </a:r>
          </a:p>
          <a:p>
            <a:endParaRPr lang="en-US" dirty="0"/>
          </a:p>
        </p:txBody>
      </p:sp>
      <p:grpSp>
        <p:nvGrpSpPr>
          <p:cNvPr id="11" name="Group 10">
            <a:extLst>
              <a:ext uri="{FF2B5EF4-FFF2-40B4-BE49-F238E27FC236}">
                <a16:creationId xmlns:a16="http://schemas.microsoft.com/office/drawing/2014/main" id="{51F2949E-2F91-7F89-825A-B490A169013E}"/>
              </a:ext>
            </a:extLst>
          </p:cNvPr>
          <p:cNvGrpSpPr/>
          <p:nvPr/>
        </p:nvGrpSpPr>
        <p:grpSpPr>
          <a:xfrm>
            <a:off x="777203" y="3899396"/>
            <a:ext cx="2363653" cy="2351048"/>
            <a:chOff x="302062" y="1845001"/>
            <a:chExt cx="847055" cy="959735"/>
          </a:xfrm>
        </p:grpSpPr>
        <p:pic>
          <p:nvPicPr>
            <p:cNvPr id="5" name="Picture 4">
              <a:extLst>
                <a:ext uri="{FF2B5EF4-FFF2-40B4-BE49-F238E27FC236}">
                  <a16:creationId xmlns:a16="http://schemas.microsoft.com/office/drawing/2014/main" id="{3AA25DFE-7AC4-56C4-0912-7A66E25A90CD}"/>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l="69381" t="51121" r="20831" b="10698"/>
            <a:stretch/>
          </p:blipFill>
          <p:spPr>
            <a:xfrm>
              <a:off x="302062" y="1845001"/>
              <a:ext cx="847055" cy="959735"/>
            </a:xfrm>
            <a:prstGeom prst="rect">
              <a:avLst/>
            </a:prstGeom>
            <a:ln>
              <a:noFill/>
            </a:ln>
            <a:effectLst/>
          </p:spPr>
        </p:pic>
        <p:sp>
          <p:nvSpPr>
            <p:cNvPr id="6" name="Freeform 11">
              <a:extLst>
                <a:ext uri="{FF2B5EF4-FFF2-40B4-BE49-F238E27FC236}">
                  <a16:creationId xmlns:a16="http://schemas.microsoft.com/office/drawing/2014/main" id="{87E6A319-A352-9463-3BFB-0FC31081E6A7}"/>
                </a:ext>
              </a:extLst>
            </p:cNvPr>
            <p:cNvSpPr/>
            <p:nvPr/>
          </p:nvSpPr>
          <p:spPr>
            <a:xfrm>
              <a:off x="670968" y="2222699"/>
              <a:ext cx="151937" cy="191982"/>
            </a:xfrm>
            <a:custGeom>
              <a:avLst/>
              <a:gdLst>
                <a:gd name="connsiteX0" fmla="*/ 0 w 190500"/>
                <a:gd name="connsiteY0" fmla="*/ 0 h 666750"/>
                <a:gd name="connsiteX1" fmla="*/ 190500 w 190500"/>
                <a:gd name="connsiteY1" fmla="*/ 6350 h 666750"/>
                <a:gd name="connsiteX2" fmla="*/ 190500 w 190500"/>
                <a:gd name="connsiteY2" fmla="*/ 666750 h 666750"/>
                <a:gd name="connsiteX3" fmla="*/ 6350 w 190500"/>
                <a:gd name="connsiteY3" fmla="*/ 660400 h 666750"/>
                <a:gd name="connsiteX4" fmla="*/ 0 w 190500"/>
                <a:gd name="connsiteY4" fmla="*/ 0 h 66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666750">
                  <a:moveTo>
                    <a:pt x="0" y="0"/>
                  </a:moveTo>
                  <a:lnTo>
                    <a:pt x="190500" y="6350"/>
                  </a:lnTo>
                  <a:lnTo>
                    <a:pt x="190500" y="666750"/>
                  </a:lnTo>
                  <a:lnTo>
                    <a:pt x="6350" y="660400"/>
                  </a:lnTo>
                  <a:cubicBezTo>
                    <a:pt x="4233" y="442383"/>
                    <a:pt x="2117" y="224367"/>
                    <a:pt x="0" y="0"/>
                  </a:cubicBezTo>
                  <a:close/>
                </a:path>
              </a:pathLst>
            </a:custGeom>
            <a:noFill/>
            <a:ln w="19050">
              <a:solidFill>
                <a:srgbClr val="70B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12">
              <a:extLst>
                <a:ext uri="{FF2B5EF4-FFF2-40B4-BE49-F238E27FC236}">
                  <a16:creationId xmlns:a16="http://schemas.microsoft.com/office/drawing/2014/main" id="{DF2A156E-9EBE-4AF5-54C4-F3AE45243CDA}"/>
                </a:ext>
              </a:extLst>
            </p:cNvPr>
            <p:cNvSpPr/>
            <p:nvPr/>
          </p:nvSpPr>
          <p:spPr>
            <a:xfrm>
              <a:off x="850318" y="2222699"/>
              <a:ext cx="48555" cy="191982"/>
            </a:xfrm>
            <a:custGeom>
              <a:avLst/>
              <a:gdLst>
                <a:gd name="connsiteX0" fmla="*/ 0 w 190500"/>
                <a:gd name="connsiteY0" fmla="*/ 0 h 666750"/>
                <a:gd name="connsiteX1" fmla="*/ 190500 w 190500"/>
                <a:gd name="connsiteY1" fmla="*/ 6350 h 666750"/>
                <a:gd name="connsiteX2" fmla="*/ 190500 w 190500"/>
                <a:gd name="connsiteY2" fmla="*/ 666750 h 666750"/>
                <a:gd name="connsiteX3" fmla="*/ 6350 w 190500"/>
                <a:gd name="connsiteY3" fmla="*/ 660400 h 666750"/>
                <a:gd name="connsiteX4" fmla="*/ 0 w 190500"/>
                <a:gd name="connsiteY4" fmla="*/ 0 h 66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666750">
                  <a:moveTo>
                    <a:pt x="0" y="0"/>
                  </a:moveTo>
                  <a:lnTo>
                    <a:pt x="190500" y="6350"/>
                  </a:lnTo>
                  <a:lnTo>
                    <a:pt x="190500" y="666750"/>
                  </a:lnTo>
                  <a:lnTo>
                    <a:pt x="6350" y="660400"/>
                  </a:lnTo>
                  <a:cubicBezTo>
                    <a:pt x="4233" y="442383"/>
                    <a:pt x="2117" y="224367"/>
                    <a:pt x="0" y="0"/>
                  </a:cubicBezTo>
                  <a:close/>
                </a:path>
              </a:pathLst>
            </a:custGeom>
            <a:noFill/>
            <a:ln w="19050">
              <a:solidFill>
                <a:srgbClr val="70B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13">
              <a:extLst>
                <a:ext uri="{FF2B5EF4-FFF2-40B4-BE49-F238E27FC236}">
                  <a16:creationId xmlns:a16="http://schemas.microsoft.com/office/drawing/2014/main" id="{B216D9D3-494A-E1B5-BFED-EEA06B964E5F}"/>
                </a:ext>
              </a:extLst>
            </p:cNvPr>
            <p:cNvSpPr/>
            <p:nvPr/>
          </p:nvSpPr>
          <p:spPr>
            <a:xfrm>
              <a:off x="670968" y="2444687"/>
              <a:ext cx="102594" cy="191982"/>
            </a:xfrm>
            <a:custGeom>
              <a:avLst/>
              <a:gdLst>
                <a:gd name="connsiteX0" fmla="*/ 0 w 190500"/>
                <a:gd name="connsiteY0" fmla="*/ 0 h 666750"/>
                <a:gd name="connsiteX1" fmla="*/ 190500 w 190500"/>
                <a:gd name="connsiteY1" fmla="*/ 6350 h 666750"/>
                <a:gd name="connsiteX2" fmla="*/ 190500 w 190500"/>
                <a:gd name="connsiteY2" fmla="*/ 666750 h 666750"/>
                <a:gd name="connsiteX3" fmla="*/ 6350 w 190500"/>
                <a:gd name="connsiteY3" fmla="*/ 660400 h 666750"/>
                <a:gd name="connsiteX4" fmla="*/ 0 w 190500"/>
                <a:gd name="connsiteY4" fmla="*/ 0 h 66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666750">
                  <a:moveTo>
                    <a:pt x="0" y="0"/>
                  </a:moveTo>
                  <a:lnTo>
                    <a:pt x="190500" y="6350"/>
                  </a:lnTo>
                  <a:lnTo>
                    <a:pt x="190500" y="666750"/>
                  </a:lnTo>
                  <a:lnTo>
                    <a:pt x="6350" y="660400"/>
                  </a:lnTo>
                  <a:cubicBezTo>
                    <a:pt x="4233" y="442383"/>
                    <a:pt x="2117" y="224367"/>
                    <a:pt x="0" y="0"/>
                  </a:cubicBezTo>
                  <a:close/>
                </a:path>
              </a:pathLst>
            </a:custGeom>
            <a:noFill/>
            <a:ln w="19050">
              <a:solidFill>
                <a:srgbClr val="70B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a:extLst>
                <a:ext uri="{FF2B5EF4-FFF2-40B4-BE49-F238E27FC236}">
                  <a16:creationId xmlns:a16="http://schemas.microsoft.com/office/drawing/2014/main" id="{1782FE71-E5E6-3BD3-4B8D-F8C3FD5AD8A6}"/>
                </a:ext>
              </a:extLst>
            </p:cNvPr>
            <p:cNvSpPr/>
            <p:nvPr/>
          </p:nvSpPr>
          <p:spPr>
            <a:xfrm>
              <a:off x="597093" y="1973415"/>
              <a:ext cx="127126" cy="191982"/>
            </a:xfrm>
            <a:custGeom>
              <a:avLst/>
              <a:gdLst>
                <a:gd name="connsiteX0" fmla="*/ 0 w 190500"/>
                <a:gd name="connsiteY0" fmla="*/ 0 h 666750"/>
                <a:gd name="connsiteX1" fmla="*/ 190500 w 190500"/>
                <a:gd name="connsiteY1" fmla="*/ 6350 h 666750"/>
                <a:gd name="connsiteX2" fmla="*/ 190500 w 190500"/>
                <a:gd name="connsiteY2" fmla="*/ 666750 h 666750"/>
                <a:gd name="connsiteX3" fmla="*/ 6350 w 190500"/>
                <a:gd name="connsiteY3" fmla="*/ 660400 h 666750"/>
                <a:gd name="connsiteX4" fmla="*/ 0 w 190500"/>
                <a:gd name="connsiteY4" fmla="*/ 0 h 66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666750">
                  <a:moveTo>
                    <a:pt x="0" y="0"/>
                  </a:moveTo>
                  <a:lnTo>
                    <a:pt x="190500" y="6350"/>
                  </a:lnTo>
                  <a:lnTo>
                    <a:pt x="190500" y="666750"/>
                  </a:lnTo>
                  <a:lnTo>
                    <a:pt x="6350" y="660400"/>
                  </a:lnTo>
                  <a:cubicBezTo>
                    <a:pt x="4233" y="442383"/>
                    <a:pt x="2117" y="224367"/>
                    <a:pt x="0" y="0"/>
                  </a:cubicBezTo>
                  <a:close/>
                </a:path>
              </a:pathLst>
            </a:custGeom>
            <a:noFill/>
            <a:ln w="19050">
              <a:solidFill>
                <a:srgbClr val="70B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15">
              <a:extLst>
                <a:ext uri="{FF2B5EF4-FFF2-40B4-BE49-F238E27FC236}">
                  <a16:creationId xmlns:a16="http://schemas.microsoft.com/office/drawing/2014/main" id="{A15A5F0A-38ED-8848-BE04-1EA51265817B}"/>
                </a:ext>
              </a:extLst>
            </p:cNvPr>
            <p:cNvSpPr/>
            <p:nvPr/>
          </p:nvSpPr>
          <p:spPr>
            <a:xfrm>
              <a:off x="746149" y="1974315"/>
              <a:ext cx="59914" cy="191982"/>
            </a:xfrm>
            <a:custGeom>
              <a:avLst/>
              <a:gdLst>
                <a:gd name="connsiteX0" fmla="*/ 0 w 190500"/>
                <a:gd name="connsiteY0" fmla="*/ 0 h 666750"/>
                <a:gd name="connsiteX1" fmla="*/ 190500 w 190500"/>
                <a:gd name="connsiteY1" fmla="*/ 6350 h 666750"/>
                <a:gd name="connsiteX2" fmla="*/ 190500 w 190500"/>
                <a:gd name="connsiteY2" fmla="*/ 666750 h 666750"/>
                <a:gd name="connsiteX3" fmla="*/ 6350 w 190500"/>
                <a:gd name="connsiteY3" fmla="*/ 660400 h 666750"/>
                <a:gd name="connsiteX4" fmla="*/ 0 w 190500"/>
                <a:gd name="connsiteY4" fmla="*/ 0 h 66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666750">
                  <a:moveTo>
                    <a:pt x="0" y="0"/>
                  </a:moveTo>
                  <a:lnTo>
                    <a:pt x="190500" y="6350"/>
                  </a:lnTo>
                  <a:lnTo>
                    <a:pt x="190500" y="666750"/>
                  </a:lnTo>
                  <a:lnTo>
                    <a:pt x="6350" y="660400"/>
                  </a:lnTo>
                  <a:cubicBezTo>
                    <a:pt x="4233" y="442383"/>
                    <a:pt x="2117" y="224367"/>
                    <a:pt x="0" y="0"/>
                  </a:cubicBezTo>
                  <a:close/>
                </a:path>
              </a:pathLst>
            </a:custGeom>
            <a:noFill/>
            <a:ln w="19050">
              <a:solidFill>
                <a:srgbClr val="70BF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A picture containing outdoor, building, sky, grass&#10;&#10;AI-generated content may be incorrect.">
            <a:extLst>
              <a:ext uri="{FF2B5EF4-FFF2-40B4-BE49-F238E27FC236}">
                <a16:creationId xmlns:a16="http://schemas.microsoft.com/office/drawing/2014/main" id="{B1E5346C-3B63-022B-D9EE-27C48A51DB64}"/>
              </a:ext>
            </a:extLst>
          </p:cNvPr>
          <p:cNvPicPr>
            <a:picLocks noChangeAspect="1"/>
          </p:cNvPicPr>
          <p:nvPr/>
        </p:nvPicPr>
        <p:blipFill>
          <a:blip r:embed="rId4"/>
          <a:stretch>
            <a:fillRect/>
          </a:stretch>
        </p:blipFill>
        <p:spPr>
          <a:xfrm>
            <a:off x="777203" y="1935129"/>
            <a:ext cx="2947573" cy="1856971"/>
          </a:xfrm>
          <a:prstGeom prst="rect">
            <a:avLst/>
          </a:prstGeom>
        </p:spPr>
      </p:pic>
      <p:pic>
        <p:nvPicPr>
          <p:cNvPr id="14" name="Picture 13" descr="A house with trees around it&#10;&#10;AI-generated content may be incorrect.">
            <a:extLst>
              <a:ext uri="{FF2B5EF4-FFF2-40B4-BE49-F238E27FC236}">
                <a16:creationId xmlns:a16="http://schemas.microsoft.com/office/drawing/2014/main" id="{25129090-A195-AB3D-7071-6B6647A9AFA1}"/>
              </a:ext>
            </a:extLst>
          </p:cNvPr>
          <p:cNvPicPr>
            <a:picLocks noChangeAspect="1"/>
          </p:cNvPicPr>
          <p:nvPr/>
        </p:nvPicPr>
        <p:blipFill>
          <a:blip r:embed="rId5"/>
          <a:srcRect r="6639" b="15817"/>
          <a:stretch>
            <a:fillRect/>
          </a:stretch>
        </p:blipFill>
        <p:spPr>
          <a:xfrm>
            <a:off x="3248878" y="3899396"/>
            <a:ext cx="3374209" cy="2351049"/>
          </a:xfrm>
          <a:prstGeom prst="rect">
            <a:avLst/>
          </a:prstGeom>
        </p:spPr>
      </p:pic>
    </p:spTree>
    <p:extLst>
      <p:ext uri="{BB962C8B-B14F-4D97-AF65-F5344CB8AC3E}">
        <p14:creationId xmlns:p14="http://schemas.microsoft.com/office/powerpoint/2010/main" val="3202100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F2326-02E1-F151-7958-4C7CC2C72012}"/>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5E90DAC9-8AF1-D108-8CC6-62EAC2F8E475}"/>
              </a:ext>
            </a:extLst>
          </p:cNvPr>
          <p:cNvSpPr/>
          <p:nvPr/>
        </p:nvSpPr>
        <p:spPr>
          <a:xfrm>
            <a:off x="5723142" y="1517200"/>
            <a:ext cx="3469057" cy="5173980"/>
          </a:xfrm>
          <a:prstGeom prst="rect">
            <a:avLst/>
          </a:prstGeom>
          <a:solidFill>
            <a:schemeClr val="accent1">
              <a:lumMod val="40000"/>
              <a:lumOff val="60000"/>
              <a:alpha val="30000"/>
            </a:scheme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pic>
        <p:nvPicPr>
          <p:cNvPr id="2" name="Picture 1">
            <a:extLst>
              <a:ext uri="{FF2B5EF4-FFF2-40B4-BE49-F238E27FC236}">
                <a16:creationId xmlns:a16="http://schemas.microsoft.com/office/drawing/2014/main" id="{F9169F97-7864-B09A-FDBD-E482D831E687}"/>
              </a:ext>
            </a:extLst>
          </p:cNvPr>
          <p:cNvPicPr>
            <a:picLocks noChangeAspect="1"/>
          </p:cNvPicPr>
          <p:nvPr/>
        </p:nvPicPr>
        <p:blipFill>
          <a:blip r:embed="rId2"/>
          <a:srcRect l="-667" t="10907" r="667" b="10860"/>
          <a:stretch>
            <a:fillRect/>
          </a:stretch>
        </p:blipFill>
        <p:spPr>
          <a:xfrm>
            <a:off x="5718742" y="1525581"/>
            <a:ext cx="3457527" cy="2704999"/>
          </a:xfrm>
          <a:prstGeom prst="rect">
            <a:avLst/>
          </a:prstGeom>
        </p:spPr>
      </p:pic>
      <p:sp>
        <p:nvSpPr>
          <p:cNvPr id="22" name="Title 1">
            <a:extLst>
              <a:ext uri="{FF2B5EF4-FFF2-40B4-BE49-F238E27FC236}">
                <a16:creationId xmlns:a16="http://schemas.microsoft.com/office/drawing/2014/main" id="{39F778F5-A372-CBB9-7EA4-52709138562E}"/>
              </a:ext>
            </a:extLst>
          </p:cNvPr>
          <p:cNvSpPr txBox="1">
            <a:spLocks/>
          </p:cNvSpPr>
          <p:nvPr/>
        </p:nvSpPr>
        <p:spPr>
          <a:xfrm>
            <a:off x="594360" y="102875"/>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dirty="0">
                <a:ln w="3175" cmpd="sng">
                  <a:noFill/>
                </a:ln>
                <a:solidFill>
                  <a:schemeClr val="accent3"/>
                </a:solidFill>
                <a:effectLst/>
                <a:uLnTx/>
                <a:uFillTx/>
                <a:latin typeface="Century Gothic" panose="020B0502020202020204"/>
                <a:ea typeface="+mj-ea"/>
                <a:cs typeface="+mj-cs"/>
              </a:rPr>
              <a:t>Targeted Acquisition Assistance Program</a:t>
            </a:r>
            <a:br>
              <a:rPr kumimoji="0" lang="en-US" sz="3600" b="1" i="0" u="none" strike="noStrike" kern="1200" cap="all" spc="0" normalizeH="0" baseline="0" noProof="0" dirty="0">
                <a:ln w="3175" cmpd="sng">
                  <a:noFill/>
                </a:ln>
                <a:solidFill>
                  <a:schemeClr val="accent3"/>
                </a:solidFill>
                <a:effectLst/>
                <a:uLnTx/>
                <a:uFillTx/>
                <a:latin typeface="Century Gothic" panose="020B0502020202020204"/>
                <a:ea typeface="+mj-ea"/>
                <a:cs typeface="+mj-cs"/>
              </a:rPr>
            </a:br>
            <a:endParaRPr kumimoji="0" lang="en-US" sz="3600" b="1" i="0" u="none" strike="noStrike" kern="1200" cap="all" spc="0" normalizeH="0" baseline="0" noProof="0" dirty="0">
              <a:ln w="3175" cmpd="sng">
                <a:noFill/>
              </a:ln>
              <a:solidFill>
                <a:schemeClr val="accent3"/>
              </a:solidFill>
              <a:effectLst/>
              <a:uLnTx/>
              <a:uFillTx/>
              <a:latin typeface="Century Gothic" panose="020B0502020202020204"/>
              <a:ea typeface="+mj-ea"/>
              <a:cs typeface="+mj-cs"/>
            </a:endParaRPr>
          </a:p>
        </p:txBody>
      </p:sp>
      <p:sp>
        <p:nvSpPr>
          <p:cNvPr id="24" name="Rectangle 23">
            <a:extLst>
              <a:ext uri="{FF2B5EF4-FFF2-40B4-BE49-F238E27FC236}">
                <a16:creationId xmlns:a16="http://schemas.microsoft.com/office/drawing/2014/main" id="{63B2FBE1-34B8-1321-8317-8AC1AA1372A5}"/>
              </a:ext>
            </a:extLst>
          </p:cNvPr>
          <p:cNvSpPr/>
          <p:nvPr/>
        </p:nvSpPr>
        <p:spPr>
          <a:xfrm>
            <a:off x="1683296" y="1869584"/>
            <a:ext cx="3935407" cy="4227084"/>
          </a:xfrm>
          <a:prstGeom prst="rect">
            <a:avLst/>
          </a:prstGeom>
          <a:solidFill>
            <a:srgbClr val="44C1A3">
              <a:lumMod val="20000"/>
              <a:lumOff val="80000"/>
              <a:alpha val="30000"/>
            </a:srgb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27" name="Text Placeholder 28">
            <a:extLst>
              <a:ext uri="{FF2B5EF4-FFF2-40B4-BE49-F238E27FC236}">
                <a16:creationId xmlns:a16="http://schemas.microsoft.com/office/drawing/2014/main" id="{71E7BA56-4A08-2C21-44E4-96D525070A3E}"/>
              </a:ext>
            </a:extLst>
          </p:cNvPr>
          <p:cNvSpPr txBox="1">
            <a:spLocks/>
          </p:cNvSpPr>
          <p:nvPr/>
        </p:nvSpPr>
        <p:spPr>
          <a:xfrm>
            <a:off x="5707213" y="4238961"/>
            <a:ext cx="3469056"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Land Assembly</a:t>
            </a:r>
            <a:br>
              <a:rPr lang="en-US" sz="1500" b="1" dirty="0">
                <a:solidFill>
                  <a:srgbClr val="455F51"/>
                </a:solidFill>
                <a:latin typeface="Century Gothic" panose="020B0502020202020204"/>
              </a:rPr>
            </a:br>
            <a:r>
              <a:rPr lang="en-US" sz="1400" dirty="0">
                <a:solidFill>
                  <a:srgbClr val="455F51"/>
                </a:solidFill>
                <a:latin typeface="Century Gothic" panose="020B0502020202020204"/>
              </a:rPr>
              <a:t>Between 2022 – 2025 the City of Canton applied for assistance in acquiring vacant lots throughout the Greater Shorb/Newton Area and within an area along the Nimishillen Creek targeted for flood plain restoration and water quality improvement</a:t>
            </a:r>
          </a:p>
          <a:p>
            <a:pPr marL="0" indent="0" algn="ctr">
              <a:buFont typeface="Arial" panose="020B0604020202020204" pitchFamily="34" charset="0"/>
              <a:buNone/>
              <a:defRPr/>
            </a:pPr>
            <a:r>
              <a:rPr lang="en-US" sz="1400" dirty="0">
                <a:solidFill>
                  <a:srgbClr val="455F51"/>
                </a:solidFill>
                <a:latin typeface="Century Gothic" panose="020B0502020202020204"/>
              </a:rPr>
              <a:t>Nearly 300 parcels were transferred between these targeted areas</a:t>
            </a:r>
          </a:p>
        </p:txBody>
      </p:sp>
      <p:pic>
        <p:nvPicPr>
          <p:cNvPr id="33" name="Content Placeholder 23">
            <a:extLst>
              <a:ext uri="{FF2B5EF4-FFF2-40B4-BE49-F238E27FC236}">
                <a16:creationId xmlns:a16="http://schemas.microsoft.com/office/drawing/2014/main" id="{9CBD4C0B-3576-17AD-197E-F21DDC7AE7E6}"/>
              </a:ext>
            </a:extLst>
          </p:cNvPr>
          <p:cNvPicPr>
            <a:picLocks noChangeAspect="1"/>
          </p:cNvPicPr>
          <p:nvPr/>
        </p:nvPicPr>
        <p:blipFill rotWithShape="1">
          <a:blip r:embed="rId3">
            <a:extLst>
              <a:ext uri="{28A0092B-C50C-407E-A947-70E740481C1C}">
                <a14:useLocalDpi xmlns:a14="http://schemas.microsoft.com/office/drawing/2010/main" val="0"/>
              </a:ext>
            </a:extLst>
          </a:blip>
          <a:srcRect t="62199" r="8206"/>
          <a:stretch>
            <a:fillRect/>
          </a:stretch>
        </p:blipFill>
        <p:spPr>
          <a:xfrm>
            <a:off x="1683296" y="4026732"/>
            <a:ext cx="3946938" cy="2664448"/>
          </a:xfrm>
          <a:prstGeom prst="rect">
            <a:avLst/>
          </a:prstGeom>
        </p:spPr>
      </p:pic>
      <p:sp>
        <p:nvSpPr>
          <p:cNvPr id="34" name="Text Placeholder 28">
            <a:extLst>
              <a:ext uri="{FF2B5EF4-FFF2-40B4-BE49-F238E27FC236}">
                <a16:creationId xmlns:a16="http://schemas.microsoft.com/office/drawing/2014/main" id="{EE9A6C38-71BE-6F86-1F59-632BC0A40C32}"/>
              </a:ext>
            </a:extLst>
          </p:cNvPr>
          <p:cNvSpPr txBox="1">
            <a:spLocks/>
          </p:cNvSpPr>
          <p:nvPr/>
        </p:nvSpPr>
        <p:spPr>
          <a:xfrm>
            <a:off x="1974658" y="2031188"/>
            <a:ext cx="3469056"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Home Renovation</a:t>
            </a:r>
            <a:br>
              <a:rPr lang="en-US" sz="1600" b="1" dirty="0">
                <a:solidFill>
                  <a:srgbClr val="455F51"/>
                </a:solidFill>
                <a:latin typeface="Century Gothic" panose="020B0502020202020204"/>
              </a:rPr>
            </a:br>
            <a:r>
              <a:rPr lang="en-US" sz="1400" dirty="0">
                <a:solidFill>
                  <a:srgbClr val="455F51"/>
                </a:solidFill>
                <a:latin typeface="Century Gothic" panose="020B0502020202020204"/>
              </a:rPr>
              <a:t>Habitat for Humanity applied for assistance in acquiring a vacant house</a:t>
            </a:r>
          </a:p>
          <a:p>
            <a:pPr marL="0" indent="0" algn="ctr">
              <a:buFont typeface="Arial" panose="020B0604020202020204" pitchFamily="34" charset="0"/>
              <a:buNone/>
              <a:defRPr/>
            </a:pPr>
            <a:r>
              <a:rPr lang="en-US" sz="1400" dirty="0">
                <a:solidFill>
                  <a:srgbClr val="455F51"/>
                </a:solidFill>
                <a:latin typeface="Century Gothic" panose="020B0502020202020204"/>
              </a:rPr>
              <a:t>Land Bank was able to foreclose, acquire and transfer title to Habitat for Humanity, who renovated the home and sold the property to an LMI homeowner</a:t>
            </a:r>
          </a:p>
        </p:txBody>
      </p:sp>
      <p:pic>
        <p:nvPicPr>
          <p:cNvPr id="36" name="Picture 4" descr="137,918 Blue Location Icon Royalty-Free Images, Stock Photos &amp; Pictures |  Shutterstock">
            <a:extLst>
              <a:ext uri="{FF2B5EF4-FFF2-40B4-BE49-F238E27FC236}">
                <a16:creationId xmlns:a16="http://schemas.microsoft.com/office/drawing/2014/main" id="{2CC6E09C-5C20-5366-31C0-A988E592B5B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3135" y="3197405"/>
            <a:ext cx="565987" cy="565987"/>
          </a:xfrm>
          <a:prstGeom prst="rect">
            <a:avLst/>
          </a:prstGeom>
          <a:noFill/>
          <a:extLst>
            <a:ext uri="{909E8E84-426E-40DD-AFC4-6F175D3DCCD1}">
              <a14:hiddenFill xmlns:a14="http://schemas.microsoft.com/office/drawing/2010/main">
                <a:solidFill>
                  <a:srgbClr val="FFFFFF"/>
                </a:solidFill>
              </a14:hiddenFill>
            </a:ext>
          </a:extLst>
        </p:spPr>
      </p:pic>
      <p:sp>
        <p:nvSpPr>
          <p:cNvPr id="37" name="Text Placeholder 8">
            <a:extLst>
              <a:ext uri="{FF2B5EF4-FFF2-40B4-BE49-F238E27FC236}">
                <a16:creationId xmlns:a16="http://schemas.microsoft.com/office/drawing/2014/main" id="{00BB6AAE-61FD-F86C-7364-243EF700E619}"/>
              </a:ext>
            </a:extLst>
          </p:cNvPr>
          <p:cNvSpPr txBox="1">
            <a:spLocks/>
          </p:cNvSpPr>
          <p:nvPr/>
        </p:nvSpPr>
        <p:spPr>
          <a:xfrm>
            <a:off x="245180" y="1197876"/>
            <a:ext cx="7368596" cy="608895"/>
          </a:xfrm>
          <a:prstGeom prst="rect">
            <a:avLst/>
          </a:prstGeom>
        </p:spPr>
        <p:txBody>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a:lstStyle>
          <a:p>
            <a:pPr>
              <a:buClr>
                <a:prstClr val="white"/>
              </a:buClr>
            </a:pPr>
            <a:r>
              <a:rPr lang="en-US" dirty="0">
                <a:solidFill>
                  <a:srgbClr val="455F51">
                    <a:lumMod val="50000"/>
                  </a:srgbClr>
                </a:solidFill>
                <a:latin typeface="Century Gothic" panose="020B0502020202020204"/>
              </a:rPr>
              <a:t>Past Projects</a:t>
            </a:r>
          </a:p>
        </p:txBody>
      </p:sp>
      <p:pic>
        <p:nvPicPr>
          <p:cNvPr id="4" name="Picture 4" descr="137,918 Blue Location Icon Royalty-Free Images, Stock Photos &amp; Pictures |  Shutterstock">
            <a:extLst>
              <a:ext uri="{FF2B5EF4-FFF2-40B4-BE49-F238E27FC236}">
                <a16:creationId xmlns:a16="http://schemas.microsoft.com/office/drawing/2014/main" id="{44468A2D-28FC-F6E1-009E-C0F7E4A02F1E}"/>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35254" y="3106051"/>
            <a:ext cx="565987" cy="565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520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18F0F689-484A-9E4F-93FA-18BC1821C972}"/>
              </a:ext>
            </a:extLst>
          </p:cNvPr>
          <p:cNvGrpSpPr/>
          <p:nvPr/>
        </p:nvGrpSpPr>
        <p:grpSpPr>
          <a:xfrm>
            <a:off x="946290" y="1170848"/>
            <a:ext cx="8855938" cy="2747285"/>
            <a:chOff x="957174" y="1436910"/>
            <a:chExt cx="8855938" cy="2747285"/>
          </a:xfrm>
        </p:grpSpPr>
        <p:pic>
          <p:nvPicPr>
            <p:cNvPr id="32" name="Picture 31">
              <a:extLst>
                <a:ext uri="{FF2B5EF4-FFF2-40B4-BE49-F238E27FC236}">
                  <a16:creationId xmlns:a16="http://schemas.microsoft.com/office/drawing/2014/main" id="{D9598D36-CD7C-D18F-970F-E6492B3BAB4E}"/>
                </a:ext>
              </a:extLst>
            </p:cNvPr>
            <p:cNvPicPr>
              <a:picLocks noChangeAspect="1"/>
            </p:cNvPicPr>
            <p:nvPr/>
          </p:nvPicPr>
          <p:blipFill rotWithShape="1">
            <a:blip r:embed="rId2"/>
            <a:srcRect l="21994" t="10952" r="71934" b="62342"/>
            <a:stretch/>
          </p:blipFill>
          <p:spPr>
            <a:xfrm>
              <a:off x="957174" y="1436910"/>
              <a:ext cx="2220687" cy="2747284"/>
            </a:xfrm>
            <a:prstGeom prst="rect">
              <a:avLst/>
            </a:prstGeom>
          </p:spPr>
        </p:pic>
        <p:pic>
          <p:nvPicPr>
            <p:cNvPr id="33" name="Picture 32">
              <a:extLst>
                <a:ext uri="{FF2B5EF4-FFF2-40B4-BE49-F238E27FC236}">
                  <a16:creationId xmlns:a16="http://schemas.microsoft.com/office/drawing/2014/main" id="{EC45592A-4927-A591-5F6B-E7EF04B70005}"/>
                </a:ext>
              </a:extLst>
            </p:cNvPr>
            <p:cNvPicPr>
              <a:picLocks noChangeAspect="1"/>
            </p:cNvPicPr>
            <p:nvPr/>
          </p:nvPicPr>
          <p:blipFill rotWithShape="1">
            <a:blip r:embed="rId2"/>
            <a:srcRect l="16286" t="68171" r="77917" b="11828"/>
            <a:stretch/>
          </p:blipFill>
          <p:spPr>
            <a:xfrm rot="16200000">
              <a:off x="7118452" y="1489535"/>
              <a:ext cx="2735353" cy="2653967"/>
            </a:xfrm>
            <a:prstGeom prst="rect">
              <a:avLst/>
            </a:prstGeom>
          </p:spPr>
        </p:pic>
        <p:pic>
          <p:nvPicPr>
            <p:cNvPr id="34" name="Picture 33">
              <a:extLst>
                <a:ext uri="{FF2B5EF4-FFF2-40B4-BE49-F238E27FC236}">
                  <a16:creationId xmlns:a16="http://schemas.microsoft.com/office/drawing/2014/main" id="{81718D03-320E-3685-AB6B-CE98A5832E91}"/>
                </a:ext>
              </a:extLst>
            </p:cNvPr>
            <p:cNvPicPr>
              <a:picLocks noChangeAspect="1"/>
            </p:cNvPicPr>
            <p:nvPr/>
          </p:nvPicPr>
          <p:blipFill rotWithShape="1">
            <a:blip r:embed="rId2"/>
            <a:srcRect l="21994" t="38290" r="71934" b="35119"/>
            <a:stretch/>
          </p:blipFill>
          <p:spPr>
            <a:xfrm>
              <a:off x="4868357" y="1448842"/>
              <a:ext cx="2220687" cy="2735352"/>
            </a:xfrm>
            <a:prstGeom prst="rect">
              <a:avLst/>
            </a:prstGeom>
          </p:spPr>
        </p:pic>
      </p:grpSp>
      <p:grpSp>
        <p:nvGrpSpPr>
          <p:cNvPr id="36" name="Group 35">
            <a:extLst>
              <a:ext uri="{FF2B5EF4-FFF2-40B4-BE49-F238E27FC236}">
                <a16:creationId xmlns:a16="http://schemas.microsoft.com/office/drawing/2014/main" id="{CEF610C7-9F69-87A0-A463-BBC77FC3F0BB}"/>
              </a:ext>
            </a:extLst>
          </p:cNvPr>
          <p:cNvGrpSpPr/>
          <p:nvPr/>
        </p:nvGrpSpPr>
        <p:grpSpPr>
          <a:xfrm>
            <a:off x="291880" y="4091656"/>
            <a:ext cx="11282591" cy="2348681"/>
            <a:chOff x="317759" y="4315943"/>
            <a:chExt cx="11282591" cy="2348681"/>
          </a:xfrm>
        </p:grpSpPr>
        <p:pic>
          <p:nvPicPr>
            <p:cNvPr id="37" name="Picture 36">
              <a:extLst>
                <a:ext uri="{FF2B5EF4-FFF2-40B4-BE49-F238E27FC236}">
                  <a16:creationId xmlns:a16="http://schemas.microsoft.com/office/drawing/2014/main" id="{9E29F727-E906-AF99-014A-97C2FDFC59DA}"/>
                </a:ext>
              </a:extLst>
            </p:cNvPr>
            <p:cNvPicPr>
              <a:picLocks noChangeAspect="1"/>
            </p:cNvPicPr>
            <p:nvPr/>
          </p:nvPicPr>
          <p:blipFill rotWithShape="1">
            <a:blip r:embed="rId3">
              <a:duotone>
                <a:schemeClr val="accent2">
                  <a:shade val="45000"/>
                  <a:satMod val="135000"/>
                </a:schemeClr>
                <a:prstClr val="white"/>
              </a:duotone>
            </a:blip>
            <a:srcRect l="34171" t="34000" r="34257" b="34171"/>
            <a:stretch/>
          </p:blipFill>
          <p:spPr>
            <a:xfrm>
              <a:off x="10144099" y="4315943"/>
              <a:ext cx="1302480" cy="1313071"/>
            </a:xfrm>
            <a:prstGeom prst="rect">
              <a:avLst/>
            </a:prstGeom>
          </p:spPr>
        </p:pic>
        <p:grpSp>
          <p:nvGrpSpPr>
            <p:cNvPr id="38" name="Group 37">
              <a:extLst>
                <a:ext uri="{FF2B5EF4-FFF2-40B4-BE49-F238E27FC236}">
                  <a16:creationId xmlns:a16="http://schemas.microsoft.com/office/drawing/2014/main" id="{30CC5636-CDEF-4312-33B8-2436CD4F4082}"/>
                </a:ext>
              </a:extLst>
            </p:cNvPr>
            <p:cNvGrpSpPr/>
            <p:nvPr/>
          </p:nvGrpSpPr>
          <p:grpSpPr>
            <a:xfrm>
              <a:off x="2552525" y="4433844"/>
              <a:ext cx="1238874" cy="1226104"/>
              <a:chOff x="2552525" y="4445387"/>
              <a:chExt cx="1238874" cy="1226104"/>
            </a:xfrm>
          </p:grpSpPr>
          <p:sp>
            <p:nvSpPr>
              <p:cNvPr id="55" name="Oval 54">
                <a:extLst>
                  <a:ext uri="{FF2B5EF4-FFF2-40B4-BE49-F238E27FC236}">
                    <a16:creationId xmlns:a16="http://schemas.microsoft.com/office/drawing/2014/main" id="{BCCCE79C-8E54-0233-E233-989D70BA3E4E}"/>
                  </a:ext>
                </a:extLst>
              </p:cNvPr>
              <p:cNvSpPr/>
              <p:nvPr/>
            </p:nvSpPr>
            <p:spPr>
              <a:xfrm>
                <a:off x="2552525" y="4445387"/>
                <a:ext cx="1238874" cy="1226104"/>
              </a:xfrm>
              <a:prstGeom prst="ellipse">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Garamond"/>
                </a:endParaRPr>
              </a:p>
            </p:txBody>
          </p:sp>
          <p:pic>
            <p:nvPicPr>
              <p:cNvPr id="56" name="Picture 2" descr="Image result for customer service icon">
                <a:extLst>
                  <a:ext uri="{FF2B5EF4-FFF2-40B4-BE49-F238E27FC236}">
                    <a16:creationId xmlns:a16="http://schemas.microsoft.com/office/drawing/2014/main" id="{B3F1B028-F399-DDDB-2F03-F55FC12C8233}"/>
                  </a:ext>
                </a:extLst>
              </p:cNvPr>
              <p:cNvPicPr>
                <a:picLocks noChangeAspect="1" noChangeArrowheads="1"/>
              </p:cNvPicPr>
              <p:nvPr/>
            </p:nvPicPr>
            <p:blipFill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67573" b="68043"/>
              <a:stretch/>
            </p:blipFill>
            <p:spPr bwMode="auto">
              <a:xfrm>
                <a:off x="2649048" y="4483869"/>
                <a:ext cx="1141467" cy="1057422"/>
              </a:xfrm>
              <a:prstGeom prst="rect">
                <a:avLst/>
              </a:prstGeom>
              <a:noFill/>
              <a:extLst>
                <a:ext uri="{909E8E84-426E-40DD-AFC4-6F175D3DCCD1}">
                  <a14:hiddenFill xmlns:a14="http://schemas.microsoft.com/office/drawing/2010/main">
                    <a:solidFill>
                      <a:srgbClr val="FFFFFF"/>
                    </a:solidFill>
                  </a14:hiddenFill>
                </a:ext>
              </a:extLst>
            </p:spPr>
          </p:pic>
        </p:grpSp>
        <p:pic>
          <p:nvPicPr>
            <p:cNvPr id="39" name="Picture 38">
              <a:extLst>
                <a:ext uri="{FF2B5EF4-FFF2-40B4-BE49-F238E27FC236}">
                  <a16:creationId xmlns:a16="http://schemas.microsoft.com/office/drawing/2014/main" id="{457EAB03-2AAA-A56E-13DD-3A91E3F0766A}"/>
                </a:ext>
              </a:extLst>
            </p:cNvPr>
            <p:cNvPicPr>
              <a:picLocks noChangeAspect="1"/>
            </p:cNvPicPr>
            <p:nvPr/>
          </p:nvPicPr>
          <p:blipFill rotWithShape="1">
            <a:blip r:embed="rId6">
              <a:duotone>
                <a:schemeClr val="accent1">
                  <a:shade val="45000"/>
                  <a:satMod val="135000"/>
                </a:schemeClr>
                <a:prstClr val="white"/>
              </a:duotone>
            </a:blip>
            <a:srcRect l="56667" t="54302" r="34799" b="23916"/>
            <a:stretch/>
          </p:blipFill>
          <p:spPr>
            <a:xfrm>
              <a:off x="4176486" y="4671720"/>
              <a:ext cx="812686" cy="719427"/>
            </a:xfrm>
            <a:prstGeom prst="rect">
              <a:avLst/>
            </a:prstGeom>
          </p:spPr>
        </p:pic>
        <p:pic>
          <p:nvPicPr>
            <p:cNvPr id="40" name="Picture 39">
              <a:extLst>
                <a:ext uri="{FF2B5EF4-FFF2-40B4-BE49-F238E27FC236}">
                  <a16:creationId xmlns:a16="http://schemas.microsoft.com/office/drawing/2014/main" id="{567B5D8D-1B3F-DC91-5220-53569A09236C}"/>
                </a:ext>
              </a:extLst>
            </p:cNvPr>
            <p:cNvPicPr>
              <a:picLocks noChangeAspect="1"/>
            </p:cNvPicPr>
            <p:nvPr/>
          </p:nvPicPr>
          <p:blipFill rotWithShape="1">
            <a:blip r:embed="rId6">
              <a:duotone>
                <a:schemeClr val="accent1">
                  <a:shade val="45000"/>
                  <a:satMod val="135000"/>
                </a:schemeClr>
                <a:prstClr val="white"/>
              </a:duotone>
            </a:blip>
            <a:srcRect l="56667" t="54302" r="34799" b="23916"/>
            <a:stretch/>
          </p:blipFill>
          <p:spPr>
            <a:xfrm>
              <a:off x="1726495" y="4691348"/>
              <a:ext cx="812686" cy="719427"/>
            </a:xfrm>
            <a:prstGeom prst="rect">
              <a:avLst/>
            </a:prstGeom>
          </p:spPr>
        </p:pic>
        <p:pic>
          <p:nvPicPr>
            <p:cNvPr id="41" name="Picture 40">
              <a:extLst>
                <a:ext uri="{FF2B5EF4-FFF2-40B4-BE49-F238E27FC236}">
                  <a16:creationId xmlns:a16="http://schemas.microsoft.com/office/drawing/2014/main" id="{7ACADDE0-B48B-E863-4B94-64BD90094EBF}"/>
                </a:ext>
              </a:extLst>
            </p:cNvPr>
            <p:cNvPicPr>
              <a:picLocks noChangeAspect="1"/>
            </p:cNvPicPr>
            <p:nvPr/>
          </p:nvPicPr>
          <p:blipFill rotWithShape="1">
            <a:blip r:embed="rId6">
              <a:duotone>
                <a:schemeClr val="accent1">
                  <a:shade val="45000"/>
                  <a:satMod val="135000"/>
                </a:schemeClr>
                <a:prstClr val="white"/>
              </a:duotone>
            </a:blip>
            <a:srcRect l="56667" t="54302" r="34799" b="23916"/>
            <a:stretch/>
          </p:blipFill>
          <p:spPr>
            <a:xfrm>
              <a:off x="6779813" y="4671720"/>
              <a:ext cx="812686" cy="719427"/>
            </a:xfrm>
            <a:prstGeom prst="rect">
              <a:avLst/>
            </a:prstGeom>
          </p:spPr>
        </p:pic>
        <p:sp>
          <p:nvSpPr>
            <p:cNvPr id="42" name="TextBox 41">
              <a:extLst>
                <a:ext uri="{FF2B5EF4-FFF2-40B4-BE49-F238E27FC236}">
                  <a16:creationId xmlns:a16="http://schemas.microsoft.com/office/drawing/2014/main" id="{01BF4437-EEA1-3C45-258E-5C77279B2EF8}"/>
                </a:ext>
              </a:extLst>
            </p:cNvPr>
            <p:cNvSpPr txBox="1"/>
            <p:nvPr/>
          </p:nvSpPr>
          <p:spPr>
            <a:xfrm>
              <a:off x="317759" y="5725905"/>
              <a:ext cx="1551907" cy="93871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435C71"/>
                  </a:solidFill>
                  <a:effectLst/>
                  <a:uLnTx/>
                  <a:uFillTx/>
                  <a:latin typeface="Century Gothic" panose="020B0502020202020204" pitchFamily="34" charset="0"/>
                </a:rPr>
                <a:t>Applicant Identifies a Property for Demolition </a:t>
              </a:r>
              <a:br>
                <a:rPr kumimoji="0" lang="en-US" sz="1100" b="0" i="0" u="none" strike="noStrike" kern="0" cap="none" spc="0" normalizeH="0" baseline="0" noProof="0" dirty="0">
                  <a:ln>
                    <a:noFill/>
                  </a:ln>
                  <a:solidFill>
                    <a:srgbClr val="435C71"/>
                  </a:solidFill>
                  <a:effectLst/>
                  <a:uLnTx/>
                  <a:uFillTx/>
                  <a:latin typeface="Century Gothic" panose="020B0502020202020204" pitchFamily="34" charset="0"/>
                </a:rPr>
              </a:br>
              <a:r>
                <a:rPr kumimoji="0" lang="en-US" sz="1100" b="0" i="0" u="none" strike="noStrike" kern="0" cap="none" spc="0" normalizeH="0" baseline="0" noProof="0" dirty="0">
                  <a:ln>
                    <a:noFill/>
                  </a:ln>
                  <a:solidFill>
                    <a:srgbClr val="435C71"/>
                  </a:solidFill>
                  <a:effectLst/>
                  <a:uLnTx/>
                  <a:uFillTx/>
                  <a:latin typeface="Century Gothic" panose="020B0502020202020204" pitchFamily="34" charset="0"/>
                </a:rPr>
                <a:t>&amp; Submits a DAP Application</a:t>
              </a:r>
            </a:p>
          </p:txBody>
        </p:sp>
        <p:sp>
          <p:nvSpPr>
            <p:cNvPr id="43" name="TextBox 42">
              <a:extLst>
                <a:ext uri="{FF2B5EF4-FFF2-40B4-BE49-F238E27FC236}">
                  <a16:creationId xmlns:a16="http://schemas.microsoft.com/office/drawing/2014/main" id="{921577E3-5331-E190-D6C4-78A53A666443}"/>
                </a:ext>
              </a:extLst>
            </p:cNvPr>
            <p:cNvSpPr txBox="1"/>
            <p:nvPr/>
          </p:nvSpPr>
          <p:spPr>
            <a:xfrm>
              <a:off x="2328959" y="5725905"/>
              <a:ext cx="1686006"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435C71"/>
                  </a:solidFill>
                  <a:effectLst/>
                  <a:uLnTx/>
                  <a:uFillTx/>
                  <a:latin typeface="Century Gothic" panose="020B0502020202020204" pitchFamily="34" charset="0"/>
                </a:rPr>
                <a:t>Application is Reviewed by RPC and Approved for Funding by Land Bank</a:t>
              </a:r>
            </a:p>
          </p:txBody>
        </p:sp>
        <p:sp>
          <p:nvSpPr>
            <p:cNvPr id="44" name="TextBox 43">
              <a:extLst>
                <a:ext uri="{FF2B5EF4-FFF2-40B4-BE49-F238E27FC236}">
                  <a16:creationId xmlns:a16="http://schemas.microsoft.com/office/drawing/2014/main" id="{EDE5C0E3-35AB-65C5-5C7F-C7D9BC9A699D}"/>
                </a:ext>
              </a:extLst>
            </p:cNvPr>
            <p:cNvSpPr txBox="1"/>
            <p:nvPr/>
          </p:nvSpPr>
          <p:spPr>
            <a:xfrm>
              <a:off x="9990327" y="5725906"/>
              <a:ext cx="1610023"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435C71"/>
                  </a:solidFill>
                  <a:effectLst/>
                  <a:uLnTx/>
                  <a:uFillTx/>
                  <a:latin typeface="Century Gothic" panose="020B0502020202020204" pitchFamily="34" charset="0"/>
                </a:rPr>
                <a:t>RPC Reviews documentation &amp; </a:t>
              </a:r>
              <a:br>
                <a:rPr kumimoji="0" lang="en-US" sz="1100" b="0" i="0" u="none" strike="noStrike" kern="0" cap="none" spc="0" normalizeH="0" baseline="0" noProof="0" dirty="0">
                  <a:ln>
                    <a:noFill/>
                  </a:ln>
                  <a:solidFill>
                    <a:srgbClr val="435C71"/>
                  </a:solidFill>
                  <a:effectLst/>
                  <a:uLnTx/>
                  <a:uFillTx/>
                  <a:latin typeface="Century Gothic" panose="020B0502020202020204" pitchFamily="34" charset="0"/>
                </a:rPr>
              </a:br>
              <a:r>
                <a:rPr kumimoji="0" lang="en-US" sz="1100" b="0" i="0" u="none" strike="noStrike" kern="0" cap="none" spc="0" normalizeH="0" baseline="0" noProof="0" dirty="0">
                  <a:ln>
                    <a:noFill/>
                  </a:ln>
                  <a:solidFill>
                    <a:srgbClr val="435C71"/>
                  </a:solidFill>
                  <a:effectLst/>
                  <a:uLnTx/>
                  <a:uFillTx/>
                  <a:latin typeface="Century Gothic" panose="020B0502020202020204" pitchFamily="34" charset="0"/>
                </a:rPr>
                <a:t>Land Bank Issues Reimbursement</a:t>
              </a:r>
            </a:p>
          </p:txBody>
        </p:sp>
        <p:grpSp>
          <p:nvGrpSpPr>
            <p:cNvPr id="45" name="Group 44">
              <a:extLst>
                <a:ext uri="{FF2B5EF4-FFF2-40B4-BE49-F238E27FC236}">
                  <a16:creationId xmlns:a16="http://schemas.microsoft.com/office/drawing/2014/main" id="{5BEB8DED-075F-DB7D-E2DC-C1D4C07EF8B2}"/>
                </a:ext>
              </a:extLst>
            </p:cNvPr>
            <p:cNvGrpSpPr/>
            <p:nvPr/>
          </p:nvGrpSpPr>
          <p:grpSpPr>
            <a:xfrm>
              <a:off x="5374259" y="4433844"/>
              <a:ext cx="1238874" cy="1226104"/>
              <a:chOff x="5374259" y="4362771"/>
              <a:chExt cx="1238874" cy="1226104"/>
            </a:xfrm>
          </p:grpSpPr>
          <p:sp>
            <p:nvSpPr>
              <p:cNvPr id="53" name="Oval 52">
                <a:extLst>
                  <a:ext uri="{FF2B5EF4-FFF2-40B4-BE49-F238E27FC236}">
                    <a16:creationId xmlns:a16="http://schemas.microsoft.com/office/drawing/2014/main" id="{E7D2230F-3202-854F-263D-4836EB74487E}"/>
                  </a:ext>
                </a:extLst>
              </p:cNvPr>
              <p:cNvSpPr/>
              <p:nvPr/>
            </p:nvSpPr>
            <p:spPr>
              <a:xfrm>
                <a:off x="5374259" y="4362771"/>
                <a:ext cx="1238874" cy="1226104"/>
              </a:xfrm>
              <a:prstGeom prst="ellipse">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Garamond"/>
                </a:endParaRPr>
              </a:p>
            </p:txBody>
          </p:sp>
          <p:pic>
            <p:nvPicPr>
              <p:cNvPr id="54" name="Picture 53">
                <a:extLst>
                  <a:ext uri="{FF2B5EF4-FFF2-40B4-BE49-F238E27FC236}">
                    <a16:creationId xmlns:a16="http://schemas.microsoft.com/office/drawing/2014/main" id="{B28D09DF-4C8C-C838-D357-F64670FFB851}"/>
                  </a:ext>
                </a:extLst>
              </p:cNvPr>
              <p:cNvPicPr>
                <a:picLocks noChangeAspect="1"/>
              </p:cNvPicPr>
              <p:nvPr/>
            </p:nvPicPr>
            <p:blipFill>
              <a:blip r:embed="rId7">
                <a:clrChange>
                  <a:clrFrom>
                    <a:srgbClr val="D9D9D9"/>
                  </a:clrFrom>
                  <a:clrTo>
                    <a:srgbClr val="D9D9D9">
                      <a:alpha val="0"/>
                    </a:srgbClr>
                  </a:clrTo>
                </a:clrChange>
                <a:duotone>
                  <a:srgbClr val="A5A5A5">
                    <a:shade val="45000"/>
                    <a:satMod val="135000"/>
                  </a:srgbClr>
                  <a:prstClr val="white"/>
                </a:duotone>
              </a:blip>
              <a:stretch>
                <a:fillRect/>
              </a:stretch>
            </p:blipFill>
            <p:spPr>
              <a:xfrm>
                <a:off x="5496486" y="4416806"/>
                <a:ext cx="1054231" cy="1054231"/>
              </a:xfrm>
              <a:prstGeom prst="rect">
                <a:avLst/>
              </a:prstGeom>
            </p:spPr>
          </p:pic>
        </p:grpSp>
        <p:grpSp>
          <p:nvGrpSpPr>
            <p:cNvPr id="46" name="Group 45">
              <a:extLst>
                <a:ext uri="{FF2B5EF4-FFF2-40B4-BE49-F238E27FC236}">
                  <a16:creationId xmlns:a16="http://schemas.microsoft.com/office/drawing/2014/main" id="{D2E43211-804D-CBED-6F7A-B02721A3F662}"/>
                </a:ext>
              </a:extLst>
            </p:cNvPr>
            <p:cNvGrpSpPr/>
            <p:nvPr/>
          </p:nvGrpSpPr>
          <p:grpSpPr>
            <a:xfrm>
              <a:off x="474276" y="4433844"/>
              <a:ext cx="1238874" cy="1226104"/>
              <a:chOff x="474276" y="4483869"/>
              <a:chExt cx="1238874" cy="1226104"/>
            </a:xfrm>
          </p:grpSpPr>
          <p:sp>
            <p:nvSpPr>
              <p:cNvPr id="51" name="Oval 50">
                <a:extLst>
                  <a:ext uri="{FF2B5EF4-FFF2-40B4-BE49-F238E27FC236}">
                    <a16:creationId xmlns:a16="http://schemas.microsoft.com/office/drawing/2014/main" id="{5B592855-F580-1FE6-6BA0-694E91692386}"/>
                  </a:ext>
                </a:extLst>
              </p:cNvPr>
              <p:cNvSpPr/>
              <p:nvPr/>
            </p:nvSpPr>
            <p:spPr>
              <a:xfrm>
                <a:off x="474276" y="4483869"/>
                <a:ext cx="1238874" cy="1226104"/>
              </a:xfrm>
              <a:prstGeom prst="ellipse">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Garamond"/>
                </a:endParaRPr>
              </a:p>
            </p:txBody>
          </p:sp>
          <p:pic>
            <p:nvPicPr>
              <p:cNvPr id="52" name="Picture 51">
                <a:extLst>
                  <a:ext uri="{FF2B5EF4-FFF2-40B4-BE49-F238E27FC236}">
                    <a16:creationId xmlns:a16="http://schemas.microsoft.com/office/drawing/2014/main" id="{6AB79D4A-68E2-77EA-33B4-295E614CB9AA}"/>
                  </a:ext>
                </a:extLst>
              </p:cNvPr>
              <p:cNvPicPr>
                <a:picLocks noChangeAspect="1"/>
              </p:cNvPicPr>
              <p:nvPr/>
            </p:nvPicPr>
            <p:blipFill>
              <a:blip r:embed="rId8">
                <a:clrChange>
                  <a:clrFrom>
                    <a:srgbClr val="FFFFFF"/>
                  </a:clrFrom>
                  <a:clrTo>
                    <a:srgbClr val="FFFFFF">
                      <a:alpha val="0"/>
                    </a:srgbClr>
                  </a:clrTo>
                </a:clrChange>
                <a:duotone>
                  <a:schemeClr val="accent1">
                    <a:shade val="45000"/>
                    <a:satMod val="135000"/>
                  </a:schemeClr>
                  <a:prstClr val="white"/>
                </a:duotone>
              </a:blip>
              <a:stretch>
                <a:fillRect/>
              </a:stretch>
            </p:blipFill>
            <p:spPr>
              <a:xfrm>
                <a:off x="685199" y="4651592"/>
                <a:ext cx="819445" cy="819445"/>
              </a:xfrm>
              <a:prstGeom prst="rect">
                <a:avLst/>
              </a:prstGeom>
            </p:spPr>
          </p:pic>
        </p:grpSp>
        <p:sp>
          <p:nvSpPr>
            <p:cNvPr id="47" name="TextBox 46">
              <a:extLst>
                <a:ext uri="{FF2B5EF4-FFF2-40B4-BE49-F238E27FC236}">
                  <a16:creationId xmlns:a16="http://schemas.microsoft.com/office/drawing/2014/main" id="{FF0E6020-336E-34FD-BF53-0FB7EDB9E8BB}"/>
                </a:ext>
              </a:extLst>
            </p:cNvPr>
            <p:cNvSpPr txBox="1"/>
            <p:nvPr/>
          </p:nvSpPr>
          <p:spPr>
            <a:xfrm>
              <a:off x="5349654" y="5725906"/>
              <a:ext cx="1347893"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435C71"/>
                  </a:solidFill>
                  <a:effectLst/>
                  <a:uLnTx/>
                  <a:uFillTx/>
                  <a:latin typeface="Century Gothic" panose="020B0502020202020204" pitchFamily="34" charset="0"/>
                </a:rPr>
                <a:t>Applicant Completes all necessary Demolition work</a:t>
              </a:r>
            </a:p>
          </p:txBody>
        </p:sp>
        <p:pic>
          <p:nvPicPr>
            <p:cNvPr id="48" name="Picture 47">
              <a:extLst>
                <a:ext uri="{FF2B5EF4-FFF2-40B4-BE49-F238E27FC236}">
                  <a16:creationId xmlns:a16="http://schemas.microsoft.com/office/drawing/2014/main" id="{9776E7B2-6544-9C41-7CE1-2DA4283DB079}"/>
                </a:ext>
              </a:extLst>
            </p:cNvPr>
            <p:cNvPicPr>
              <a:picLocks noChangeAspect="1"/>
            </p:cNvPicPr>
            <p:nvPr/>
          </p:nvPicPr>
          <p:blipFill rotWithShape="1">
            <a:blip r:embed="rId6">
              <a:duotone>
                <a:schemeClr val="accent1">
                  <a:shade val="45000"/>
                  <a:satMod val="135000"/>
                </a:schemeClr>
                <a:prstClr val="white"/>
              </a:duotone>
            </a:blip>
            <a:srcRect l="56667" t="54302" r="34799" b="23916"/>
            <a:stretch/>
          </p:blipFill>
          <p:spPr>
            <a:xfrm>
              <a:off x="9164733" y="4612764"/>
              <a:ext cx="812686" cy="719427"/>
            </a:xfrm>
            <a:prstGeom prst="rect">
              <a:avLst/>
            </a:prstGeom>
          </p:spPr>
        </p:pic>
        <p:sp>
          <p:nvSpPr>
            <p:cNvPr id="49" name="TextBox 48">
              <a:extLst>
                <a:ext uri="{FF2B5EF4-FFF2-40B4-BE49-F238E27FC236}">
                  <a16:creationId xmlns:a16="http://schemas.microsoft.com/office/drawing/2014/main" id="{E71F1723-5FA5-0E89-32D4-A077156AA4D6}"/>
                </a:ext>
              </a:extLst>
            </p:cNvPr>
            <p:cNvSpPr txBox="1"/>
            <p:nvPr/>
          </p:nvSpPr>
          <p:spPr>
            <a:xfrm>
              <a:off x="7704669" y="5725906"/>
              <a:ext cx="1347893" cy="60016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435C71"/>
                  </a:solidFill>
                  <a:effectLst/>
                  <a:uLnTx/>
                  <a:uFillTx/>
                  <a:latin typeface="Century Gothic" panose="020B0502020202020204" pitchFamily="34" charset="0"/>
                </a:rPr>
                <a:t>Applicant Requests Reimbursement</a:t>
              </a:r>
            </a:p>
          </p:txBody>
        </p:sp>
        <p:pic>
          <p:nvPicPr>
            <p:cNvPr id="50" name="Picture 49">
              <a:extLst>
                <a:ext uri="{FF2B5EF4-FFF2-40B4-BE49-F238E27FC236}">
                  <a16:creationId xmlns:a16="http://schemas.microsoft.com/office/drawing/2014/main" id="{6E922E73-E472-D9C9-FE2D-C7FF9D46E304}"/>
                </a:ext>
              </a:extLst>
            </p:cNvPr>
            <p:cNvPicPr>
              <a:picLocks noChangeAspect="1"/>
            </p:cNvPicPr>
            <p:nvPr/>
          </p:nvPicPr>
          <p:blipFill rotWithShape="1">
            <a:blip r:embed="rId9">
              <a:duotone>
                <a:schemeClr val="accent2">
                  <a:shade val="45000"/>
                  <a:satMod val="135000"/>
                </a:schemeClr>
                <a:prstClr val="white"/>
              </a:duotone>
            </a:blip>
            <a:srcRect l="9279" t="9778" r="9601" b="16666"/>
            <a:stretch/>
          </p:blipFill>
          <p:spPr>
            <a:xfrm>
              <a:off x="7758737" y="4462189"/>
              <a:ext cx="1239758" cy="1214082"/>
            </a:xfrm>
            <a:prstGeom prst="rect">
              <a:avLst/>
            </a:prstGeom>
          </p:spPr>
        </p:pic>
      </p:grpSp>
      <p:sp>
        <p:nvSpPr>
          <p:cNvPr id="57" name="Title 4">
            <a:extLst>
              <a:ext uri="{FF2B5EF4-FFF2-40B4-BE49-F238E27FC236}">
                <a16:creationId xmlns:a16="http://schemas.microsoft.com/office/drawing/2014/main" id="{CF880A26-F2D5-E025-1A6C-52D16AABF77B}"/>
              </a:ext>
            </a:extLst>
          </p:cNvPr>
          <p:cNvSpPr txBox="1">
            <a:spLocks/>
          </p:cNvSpPr>
          <p:nvPr/>
        </p:nvSpPr>
        <p:spPr>
          <a:xfrm>
            <a:off x="586504" y="298234"/>
            <a:ext cx="10873740" cy="817194"/>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accent5"/>
                </a:solidFill>
                <a:latin typeface="Century Gothic" panose="020B0502020202020204"/>
              </a:rPr>
              <a:t>50/50 Demolition Assistance</a:t>
            </a:r>
          </a:p>
        </p:txBody>
      </p:sp>
    </p:spTree>
    <p:extLst>
      <p:ext uri="{BB962C8B-B14F-4D97-AF65-F5344CB8AC3E}">
        <p14:creationId xmlns:p14="http://schemas.microsoft.com/office/powerpoint/2010/main" val="962066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A3CE540-31AF-AFC3-6BE7-A0B1802CDB5E}"/>
              </a:ext>
            </a:extLst>
          </p:cNvPr>
          <p:cNvSpPr/>
          <p:nvPr/>
        </p:nvSpPr>
        <p:spPr>
          <a:xfrm>
            <a:off x="1337616" y="2318441"/>
            <a:ext cx="3469057" cy="3641725"/>
          </a:xfrm>
          <a:prstGeom prst="rect">
            <a:avLst/>
          </a:prstGeom>
          <a:solidFill>
            <a:srgbClr val="63A537">
              <a:lumMod val="40000"/>
              <a:lumOff val="60000"/>
              <a:alpha val="30000"/>
            </a:srgb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18" name="Text Placeholder 8">
            <a:extLst>
              <a:ext uri="{FF2B5EF4-FFF2-40B4-BE49-F238E27FC236}">
                <a16:creationId xmlns:a16="http://schemas.microsoft.com/office/drawing/2014/main" id="{CEEDF295-415C-3FB1-6D36-F2C6E67968CC}"/>
              </a:ext>
            </a:extLst>
          </p:cNvPr>
          <p:cNvSpPr txBox="1">
            <a:spLocks/>
          </p:cNvSpPr>
          <p:nvPr/>
        </p:nvSpPr>
        <p:spPr>
          <a:xfrm>
            <a:off x="226327" y="1709546"/>
            <a:ext cx="7368596" cy="608895"/>
          </a:xfrm>
          <a:prstGeom prst="rect">
            <a:avLst/>
          </a:prstGeom>
        </p:spPr>
        <p:txBody>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a:lstStyle>
          <a:p>
            <a:pPr>
              <a:buClr>
                <a:prstClr val="white"/>
              </a:buClr>
            </a:pPr>
            <a:r>
              <a:rPr lang="en-US" dirty="0">
                <a:solidFill>
                  <a:srgbClr val="455F51">
                    <a:lumMod val="50000"/>
                  </a:srgbClr>
                </a:solidFill>
                <a:latin typeface="Century Gothic" panose="020B0502020202020204"/>
              </a:rPr>
              <a:t>Past Funded Project</a:t>
            </a:r>
          </a:p>
        </p:txBody>
      </p:sp>
      <p:pic>
        <p:nvPicPr>
          <p:cNvPr id="19" name="Picture 18">
            <a:extLst>
              <a:ext uri="{FF2B5EF4-FFF2-40B4-BE49-F238E27FC236}">
                <a16:creationId xmlns:a16="http://schemas.microsoft.com/office/drawing/2014/main" id="{38251B6B-48E2-C6EB-C3EB-1798FF89F0BC}"/>
              </a:ext>
            </a:extLst>
          </p:cNvPr>
          <p:cNvPicPr>
            <a:picLocks noChangeAspect="1"/>
          </p:cNvPicPr>
          <p:nvPr/>
        </p:nvPicPr>
        <p:blipFill rotWithShape="1">
          <a:blip r:embed="rId2"/>
          <a:srcRect l="32525" r="3916"/>
          <a:stretch/>
        </p:blipFill>
        <p:spPr>
          <a:xfrm>
            <a:off x="1337615" y="2318441"/>
            <a:ext cx="3469057" cy="2424201"/>
          </a:xfrm>
          <a:prstGeom prst="rect">
            <a:avLst/>
          </a:prstGeom>
        </p:spPr>
      </p:pic>
      <p:sp>
        <p:nvSpPr>
          <p:cNvPr id="20" name="Text Placeholder 28">
            <a:extLst>
              <a:ext uri="{FF2B5EF4-FFF2-40B4-BE49-F238E27FC236}">
                <a16:creationId xmlns:a16="http://schemas.microsoft.com/office/drawing/2014/main" id="{61523E21-7B5F-2275-71B7-9B5021C4819A}"/>
              </a:ext>
            </a:extLst>
          </p:cNvPr>
          <p:cNvSpPr txBox="1">
            <a:spLocks/>
          </p:cNvSpPr>
          <p:nvPr/>
        </p:nvSpPr>
        <p:spPr>
          <a:xfrm>
            <a:off x="1337617" y="4885303"/>
            <a:ext cx="3469056"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633 N Union Ave., Alliance</a:t>
            </a:r>
            <a:br>
              <a:rPr lang="en-US" sz="1600" b="1" dirty="0">
                <a:solidFill>
                  <a:srgbClr val="455F51"/>
                </a:solidFill>
                <a:latin typeface="Century Gothic" panose="020B0502020202020204"/>
              </a:rPr>
            </a:br>
            <a:r>
              <a:rPr lang="en-US" sz="1600" dirty="0">
                <a:solidFill>
                  <a:srgbClr val="455F51"/>
                </a:solidFill>
                <a:latin typeface="Century Gothic" panose="020B0502020202020204"/>
              </a:rPr>
              <a:t>$50,0000 DAP Reimbursement </a:t>
            </a:r>
            <a:br>
              <a:rPr lang="en-US" sz="1600" dirty="0">
                <a:solidFill>
                  <a:srgbClr val="455F51"/>
                </a:solidFill>
                <a:latin typeface="Century Gothic" panose="020B0502020202020204"/>
              </a:rPr>
            </a:br>
            <a:r>
              <a:rPr lang="en-US" sz="1600" dirty="0">
                <a:solidFill>
                  <a:srgbClr val="455F51"/>
                </a:solidFill>
                <a:latin typeface="Century Gothic" panose="020B0502020202020204"/>
              </a:rPr>
              <a:t>received in March 2020</a:t>
            </a:r>
          </a:p>
        </p:txBody>
      </p:sp>
      <p:sp>
        <p:nvSpPr>
          <p:cNvPr id="26" name="Title 4">
            <a:extLst>
              <a:ext uri="{FF2B5EF4-FFF2-40B4-BE49-F238E27FC236}">
                <a16:creationId xmlns:a16="http://schemas.microsoft.com/office/drawing/2014/main" id="{3D0B8DC7-3647-B5FF-9BCD-E4799531AE82}"/>
              </a:ext>
            </a:extLst>
          </p:cNvPr>
          <p:cNvSpPr txBox="1">
            <a:spLocks/>
          </p:cNvSpPr>
          <p:nvPr/>
        </p:nvSpPr>
        <p:spPr>
          <a:xfrm>
            <a:off x="586504" y="0"/>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accent5"/>
                </a:solidFill>
                <a:latin typeface="Century Gothic" panose="020B0502020202020204"/>
              </a:rPr>
              <a:t>50/50 Demolition Assistance</a:t>
            </a:r>
          </a:p>
        </p:txBody>
      </p:sp>
      <p:pic>
        <p:nvPicPr>
          <p:cNvPr id="27" name="Picture 26">
            <a:extLst>
              <a:ext uri="{FF2B5EF4-FFF2-40B4-BE49-F238E27FC236}">
                <a16:creationId xmlns:a16="http://schemas.microsoft.com/office/drawing/2014/main" id="{F1C4D583-3C9D-BDAF-4D43-45B79E0CF4CC}"/>
              </a:ext>
            </a:extLst>
          </p:cNvPr>
          <p:cNvPicPr>
            <a:picLocks noChangeAspect="1"/>
          </p:cNvPicPr>
          <p:nvPr/>
        </p:nvPicPr>
        <p:blipFill>
          <a:blip r:embed="rId3"/>
          <a:srcRect l="6618" t="14080" r="7949" b="32008"/>
          <a:stretch>
            <a:fillRect/>
          </a:stretch>
        </p:blipFill>
        <p:spPr>
          <a:xfrm>
            <a:off x="4869951" y="4070367"/>
            <a:ext cx="2232308" cy="469193"/>
          </a:xfrm>
          <a:prstGeom prst="rect">
            <a:avLst/>
          </a:prstGeom>
        </p:spPr>
      </p:pic>
      <p:sp>
        <p:nvSpPr>
          <p:cNvPr id="28" name="Rectangle 27">
            <a:extLst>
              <a:ext uri="{FF2B5EF4-FFF2-40B4-BE49-F238E27FC236}">
                <a16:creationId xmlns:a16="http://schemas.microsoft.com/office/drawing/2014/main" id="{22851AB5-20A6-77EC-7B3A-88440C97617C}"/>
              </a:ext>
            </a:extLst>
          </p:cNvPr>
          <p:cNvSpPr/>
          <p:nvPr/>
        </p:nvSpPr>
        <p:spPr>
          <a:xfrm>
            <a:off x="7165536" y="2318441"/>
            <a:ext cx="3469057" cy="3641725"/>
          </a:xfrm>
          <a:prstGeom prst="rect">
            <a:avLst/>
          </a:prstGeom>
          <a:solidFill>
            <a:srgbClr val="63A537">
              <a:lumMod val="40000"/>
              <a:lumOff val="60000"/>
              <a:alpha val="30000"/>
            </a:srgb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30" name="Text Placeholder 28">
            <a:extLst>
              <a:ext uri="{FF2B5EF4-FFF2-40B4-BE49-F238E27FC236}">
                <a16:creationId xmlns:a16="http://schemas.microsoft.com/office/drawing/2014/main" id="{475CE3AB-ABF0-4479-6F82-0CB20A231B58}"/>
              </a:ext>
            </a:extLst>
          </p:cNvPr>
          <p:cNvSpPr txBox="1">
            <a:spLocks/>
          </p:cNvSpPr>
          <p:nvPr/>
        </p:nvSpPr>
        <p:spPr>
          <a:xfrm>
            <a:off x="7165537" y="4885303"/>
            <a:ext cx="3469056"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New Development</a:t>
            </a:r>
            <a:br>
              <a:rPr lang="en-US" sz="1600" b="1" dirty="0">
                <a:solidFill>
                  <a:srgbClr val="455F51"/>
                </a:solidFill>
                <a:latin typeface="Century Gothic" panose="020B0502020202020204"/>
              </a:rPr>
            </a:br>
            <a:r>
              <a:rPr lang="en-US" sz="1600" dirty="0">
                <a:solidFill>
                  <a:srgbClr val="455F51"/>
                </a:solidFill>
                <a:latin typeface="Century Gothic" panose="020B0502020202020204"/>
              </a:rPr>
              <a:t>Circle K Gas Station</a:t>
            </a:r>
          </a:p>
        </p:txBody>
      </p:sp>
      <p:pic>
        <p:nvPicPr>
          <p:cNvPr id="32" name="Picture 31">
            <a:extLst>
              <a:ext uri="{FF2B5EF4-FFF2-40B4-BE49-F238E27FC236}">
                <a16:creationId xmlns:a16="http://schemas.microsoft.com/office/drawing/2014/main" id="{5C4FB317-6289-39A5-037F-51CE8E321BFF}"/>
              </a:ext>
            </a:extLst>
          </p:cNvPr>
          <p:cNvPicPr>
            <a:picLocks noChangeAspect="1"/>
          </p:cNvPicPr>
          <p:nvPr/>
        </p:nvPicPr>
        <p:blipFill>
          <a:blip r:embed="rId4"/>
          <a:stretch>
            <a:fillRect/>
          </a:stretch>
        </p:blipFill>
        <p:spPr>
          <a:xfrm>
            <a:off x="7165601" y="2318441"/>
            <a:ext cx="3468925" cy="2292295"/>
          </a:xfrm>
          <a:prstGeom prst="rect">
            <a:avLst/>
          </a:prstGeom>
        </p:spPr>
      </p:pic>
    </p:spTree>
    <p:extLst>
      <p:ext uri="{BB962C8B-B14F-4D97-AF65-F5344CB8AC3E}">
        <p14:creationId xmlns:p14="http://schemas.microsoft.com/office/powerpoint/2010/main" val="1169531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294-91C0-2033-7B66-8ED38C865AC4}"/>
            </a:ext>
          </a:extLst>
        </p:cNvPr>
        <p:cNvGrpSpPr/>
        <p:nvPr/>
      </p:nvGrpSpPr>
      <p:grpSpPr>
        <a:xfrm>
          <a:off x="0" y="0"/>
          <a:ext cx="0" cy="0"/>
          <a:chOff x="0" y="0"/>
          <a:chExt cx="0" cy="0"/>
        </a:xfrm>
      </p:grpSpPr>
      <p:sp>
        <p:nvSpPr>
          <p:cNvPr id="18" name="Text Placeholder 8">
            <a:extLst>
              <a:ext uri="{FF2B5EF4-FFF2-40B4-BE49-F238E27FC236}">
                <a16:creationId xmlns:a16="http://schemas.microsoft.com/office/drawing/2014/main" id="{1029E632-25FD-7F1C-B7DC-7F79EA7CE63B}"/>
              </a:ext>
            </a:extLst>
          </p:cNvPr>
          <p:cNvSpPr txBox="1">
            <a:spLocks/>
          </p:cNvSpPr>
          <p:nvPr/>
        </p:nvSpPr>
        <p:spPr>
          <a:xfrm>
            <a:off x="226327" y="1709546"/>
            <a:ext cx="7368596" cy="608895"/>
          </a:xfrm>
          <a:prstGeom prst="rect">
            <a:avLst/>
          </a:prstGeom>
        </p:spPr>
        <p:txBody>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a:lstStyle>
          <a:p>
            <a:pPr>
              <a:buClr>
                <a:prstClr val="white"/>
              </a:buClr>
            </a:pPr>
            <a:r>
              <a:rPr lang="en-US" dirty="0">
                <a:solidFill>
                  <a:srgbClr val="455F51">
                    <a:lumMod val="50000"/>
                  </a:srgbClr>
                </a:solidFill>
                <a:latin typeface="Century Gothic" panose="020B0502020202020204"/>
              </a:rPr>
              <a:t>Past Funded Project</a:t>
            </a:r>
          </a:p>
        </p:txBody>
      </p:sp>
      <p:sp>
        <p:nvSpPr>
          <p:cNvPr id="22" name="Rectangle 21">
            <a:extLst>
              <a:ext uri="{FF2B5EF4-FFF2-40B4-BE49-F238E27FC236}">
                <a16:creationId xmlns:a16="http://schemas.microsoft.com/office/drawing/2014/main" id="{DB4CDBD4-BE74-11F3-B2E3-B92E1EA288DC}"/>
              </a:ext>
            </a:extLst>
          </p:cNvPr>
          <p:cNvSpPr/>
          <p:nvPr/>
        </p:nvSpPr>
        <p:spPr>
          <a:xfrm>
            <a:off x="1322214" y="2608575"/>
            <a:ext cx="3469057" cy="3641725"/>
          </a:xfrm>
          <a:prstGeom prst="rect">
            <a:avLst/>
          </a:prstGeom>
          <a:solidFill>
            <a:srgbClr val="455F51">
              <a:lumMod val="40000"/>
              <a:lumOff val="60000"/>
              <a:alpha val="30000"/>
            </a:srgb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23" name="Text Placeholder 28">
            <a:extLst>
              <a:ext uri="{FF2B5EF4-FFF2-40B4-BE49-F238E27FC236}">
                <a16:creationId xmlns:a16="http://schemas.microsoft.com/office/drawing/2014/main" id="{92764EBF-640A-2FFB-6FD8-36A2DD541D66}"/>
              </a:ext>
            </a:extLst>
          </p:cNvPr>
          <p:cNvSpPr txBox="1">
            <a:spLocks/>
          </p:cNvSpPr>
          <p:nvPr/>
        </p:nvSpPr>
        <p:spPr>
          <a:xfrm>
            <a:off x="1322215" y="5175437"/>
            <a:ext cx="3469056"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W. Tuscarawas St., Canton</a:t>
            </a:r>
            <a:br>
              <a:rPr lang="en-US" sz="1600" b="1" dirty="0">
                <a:solidFill>
                  <a:srgbClr val="455F51"/>
                </a:solidFill>
                <a:latin typeface="Century Gothic" panose="020B0502020202020204"/>
              </a:rPr>
            </a:br>
            <a:r>
              <a:rPr lang="en-US" sz="1600" dirty="0">
                <a:solidFill>
                  <a:srgbClr val="455F51"/>
                </a:solidFill>
                <a:latin typeface="Century Gothic" panose="020B0502020202020204"/>
              </a:rPr>
              <a:t>$70,588 DAP Reimbursement </a:t>
            </a:r>
            <a:br>
              <a:rPr lang="en-US" sz="1600" dirty="0">
                <a:solidFill>
                  <a:srgbClr val="455F51"/>
                </a:solidFill>
                <a:latin typeface="Century Gothic" panose="020B0502020202020204"/>
              </a:rPr>
            </a:br>
            <a:r>
              <a:rPr lang="en-US" sz="1600" dirty="0">
                <a:solidFill>
                  <a:srgbClr val="455F51"/>
                </a:solidFill>
                <a:latin typeface="Century Gothic" panose="020B0502020202020204"/>
              </a:rPr>
              <a:t>received in December 2022</a:t>
            </a:r>
          </a:p>
        </p:txBody>
      </p:sp>
      <p:pic>
        <p:nvPicPr>
          <p:cNvPr id="25" name="Picture 24">
            <a:extLst>
              <a:ext uri="{FF2B5EF4-FFF2-40B4-BE49-F238E27FC236}">
                <a16:creationId xmlns:a16="http://schemas.microsoft.com/office/drawing/2014/main" id="{3F4811BB-C9CF-2710-FD2E-8CC1CC00EE19}"/>
              </a:ext>
            </a:extLst>
          </p:cNvPr>
          <p:cNvPicPr>
            <a:picLocks noChangeAspect="1"/>
          </p:cNvPicPr>
          <p:nvPr/>
        </p:nvPicPr>
        <p:blipFill rotWithShape="1">
          <a:blip r:embed="rId2"/>
          <a:srcRect r="4771"/>
          <a:stretch/>
        </p:blipFill>
        <p:spPr>
          <a:xfrm>
            <a:off x="1319980" y="2457624"/>
            <a:ext cx="3467154" cy="2427259"/>
          </a:xfrm>
          <a:prstGeom prst="rect">
            <a:avLst/>
          </a:prstGeom>
        </p:spPr>
      </p:pic>
      <p:sp>
        <p:nvSpPr>
          <p:cNvPr id="26" name="Title 4">
            <a:extLst>
              <a:ext uri="{FF2B5EF4-FFF2-40B4-BE49-F238E27FC236}">
                <a16:creationId xmlns:a16="http://schemas.microsoft.com/office/drawing/2014/main" id="{C0B37DA6-B20E-0B1A-8A0F-06A2E141FC46}"/>
              </a:ext>
            </a:extLst>
          </p:cNvPr>
          <p:cNvSpPr txBox="1">
            <a:spLocks/>
          </p:cNvSpPr>
          <p:nvPr/>
        </p:nvSpPr>
        <p:spPr>
          <a:xfrm>
            <a:off x="586504" y="0"/>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accent5"/>
                </a:solidFill>
                <a:latin typeface="Century Gothic" panose="020B0502020202020204"/>
              </a:rPr>
              <a:t>50/50 Demolition Assistance</a:t>
            </a:r>
          </a:p>
        </p:txBody>
      </p:sp>
      <p:sp>
        <p:nvSpPr>
          <p:cNvPr id="3" name="Rectangle 2">
            <a:extLst>
              <a:ext uri="{FF2B5EF4-FFF2-40B4-BE49-F238E27FC236}">
                <a16:creationId xmlns:a16="http://schemas.microsoft.com/office/drawing/2014/main" id="{DABC8052-73EE-583B-F72D-03479A0EBDF5}"/>
              </a:ext>
            </a:extLst>
          </p:cNvPr>
          <p:cNvSpPr/>
          <p:nvPr/>
        </p:nvSpPr>
        <p:spPr>
          <a:xfrm>
            <a:off x="7185076" y="2457625"/>
            <a:ext cx="3469057" cy="3792676"/>
          </a:xfrm>
          <a:prstGeom prst="rect">
            <a:avLst/>
          </a:prstGeom>
          <a:solidFill>
            <a:schemeClr val="accent1">
              <a:lumMod val="40000"/>
              <a:lumOff val="60000"/>
              <a:alpha val="30000"/>
            </a:scheme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1"/>
              </a:solidFill>
              <a:effectLst/>
              <a:uLnTx/>
              <a:uFillTx/>
              <a:latin typeface="Century Gothic" panose="020B0502020202020204"/>
              <a:ea typeface="+mn-ea"/>
              <a:cs typeface="+mn-cs"/>
            </a:endParaRPr>
          </a:p>
        </p:txBody>
      </p:sp>
      <p:sp>
        <p:nvSpPr>
          <p:cNvPr id="4" name="Text Placeholder 28">
            <a:extLst>
              <a:ext uri="{FF2B5EF4-FFF2-40B4-BE49-F238E27FC236}">
                <a16:creationId xmlns:a16="http://schemas.microsoft.com/office/drawing/2014/main" id="{BE5C9914-E295-611D-E9D1-A9AC85782754}"/>
              </a:ext>
            </a:extLst>
          </p:cNvPr>
          <p:cNvSpPr txBox="1">
            <a:spLocks/>
          </p:cNvSpPr>
          <p:nvPr/>
        </p:nvSpPr>
        <p:spPr>
          <a:xfrm>
            <a:off x="7185077" y="5175437"/>
            <a:ext cx="3469056"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New Development</a:t>
            </a:r>
            <a:br>
              <a:rPr lang="en-US" sz="1600" b="1" dirty="0">
                <a:solidFill>
                  <a:srgbClr val="455F51"/>
                </a:solidFill>
                <a:latin typeface="Century Gothic" panose="020B0502020202020204"/>
              </a:rPr>
            </a:br>
            <a:r>
              <a:rPr lang="en-US" sz="1600" dirty="0">
                <a:solidFill>
                  <a:srgbClr val="455F51"/>
                </a:solidFill>
                <a:latin typeface="Century Gothic" panose="020B0502020202020204"/>
              </a:rPr>
              <a:t>Newton Family Apartments</a:t>
            </a:r>
            <a:br>
              <a:rPr lang="en-US" sz="1600" dirty="0">
                <a:solidFill>
                  <a:srgbClr val="455F51"/>
                </a:solidFill>
                <a:latin typeface="Century Gothic" panose="020B0502020202020204"/>
              </a:rPr>
            </a:br>
            <a:r>
              <a:rPr lang="en-US" sz="1600" dirty="0">
                <a:solidFill>
                  <a:srgbClr val="455F51"/>
                </a:solidFill>
                <a:latin typeface="Century Gothic" panose="020B0502020202020204"/>
              </a:rPr>
              <a:t>Canton for All People Inc.</a:t>
            </a:r>
          </a:p>
        </p:txBody>
      </p:sp>
      <p:pic>
        <p:nvPicPr>
          <p:cNvPr id="5" name="Picture 4">
            <a:extLst>
              <a:ext uri="{FF2B5EF4-FFF2-40B4-BE49-F238E27FC236}">
                <a16:creationId xmlns:a16="http://schemas.microsoft.com/office/drawing/2014/main" id="{F157279F-459D-FFE7-C938-BDCD7156E0F1}"/>
              </a:ext>
            </a:extLst>
          </p:cNvPr>
          <p:cNvPicPr>
            <a:picLocks noChangeAspect="1"/>
          </p:cNvPicPr>
          <p:nvPr/>
        </p:nvPicPr>
        <p:blipFill>
          <a:blip r:embed="rId3"/>
          <a:srcRect l="3748"/>
          <a:stretch>
            <a:fillRect/>
          </a:stretch>
        </p:blipFill>
        <p:spPr>
          <a:xfrm>
            <a:off x="7180939" y="2457623"/>
            <a:ext cx="3469058" cy="2427259"/>
          </a:xfrm>
          <a:prstGeom prst="rect">
            <a:avLst/>
          </a:prstGeom>
        </p:spPr>
      </p:pic>
      <p:pic>
        <p:nvPicPr>
          <p:cNvPr id="6" name="Picture 5">
            <a:extLst>
              <a:ext uri="{FF2B5EF4-FFF2-40B4-BE49-F238E27FC236}">
                <a16:creationId xmlns:a16="http://schemas.microsoft.com/office/drawing/2014/main" id="{C89EB6F3-3896-B861-4E94-6A921C45670E}"/>
              </a:ext>
            </a:extLst>
          </p:cNvPr>
          <p:cNvPicPr>
            <a:picLocks noChangeAspect="1"/>
          </p:cNvPicPr>
          <p:nvPr/>
        </p:nvPicPr>
        <p:blipFill>
          <a:blip r:embed="rId4"/>
          <a:srcRect l="6618" t="14080" r="7949" b="32008"/>
          <a:stretch>
            <a:fillRect/>
          </a:stretch>
        </p:blipFill>
        <p:spPr>
          <a:xfrm>
            <a:off x="4869951" y="4070367"/>
            <a:ext cx="2232308" cy="469193"/>
          </a:xfrm>
          <a:prstGeom prst="rect">
            <a:avLst/>
          </a:prstGeom>
        </p:spPr>
      </p:pic>
    </p:spTree>
    <p:extLst>
      <p:ext uri="{BB962C8B-B14F-4D97-AF65-F5344CB8AC3E}">
        <p14:creationId xmlns:p14="http://schemas.microsoft.com/office/powerpoint/2010/main" val="1323023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073A1-31E7-BAF7-AA5B-E680BBC69F12}"/>
            </a:ext>
          </a:extLst>
        </p:cNvPr>
        <p:cNvGrpSpPr/>
        <p:nvPr/>
      </p:nvGrpSpPr>
      <p:grpSpPr>
        <a:xfrm>
          <a:off x="0" y="0"/>
          <a:ext cx="0" cy="0"/>
          <a:chOff x="0" y="0"/>
          <a:chExt cx="0" cy="0"/>
        </a:xfrm>
      </p:grpSpPr>
      <p:sp>
        <p:nvSpPr>
          <p:cNvPr id="18" name="Text Placeholder 8">
            <a:extLst>
              <a:ext uri="{FF2B5EF4-FFF2-40B4-BE49-F238E27FC236}">
                <a16:creationId xmlns:a16="http://schemas.microsoft.com/office/drawing/2014/main" id="{91F0F453-785F-3EC0-75A7-D3944BFCF341}"/>
              </a:ext>
            </a:extLst>
          </p:cNvPr>
          <p:cNvSpPr txBox="1">
            <a:spLocks/>
          </p:cNvSpPr>
          <p:nvPr/>
        </p:nvSpPr>
        <p:spPr>
          <a:xfrm>
            <a:off x="226327" y="1709546"/>
            <a:ext cx="7368596" cy="608895"/>
          </a:xfrm>
          <a:prstGeom prst="rect">
            <a:avLst/>
          </a:prstGeom>
        </p:spPr>
        <p:txBody>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a:lstStyle>
          <a:p>
            <a:pPr>
              <a:buClr>
                <a:prstClr val="white"/>
              </a:buClr>
            </a:pPr>
            <a:r>
              <a:rPr lang="en-US" dirty="0">
                <a:solidFill>
                  <a:srgbClr val="455F51">
                    <a:lumMod val="50000"/>
                  </a:srgbClr>
                </a:solidFill>
                <a:latin typeface="Century Gothic" panose="020B0502020202020204"/>
              </a:rPr>
              <a:t>Past Funded Project</a:t>
            </a:r>
          </a:p>
        </p:txBody>
      </p:sp>
      <p:sp>
        <p:nvSpPr>
          <p:cNvPr id="22" name="Rectangle 21">
            <a:extLst>
              <a:ext uri="{FF2B5EF4-FFF2-40B4-BE49-F238E27FC236}">
                <a16:creationId xmlns:a16="http://schemas.microsoft.com/office/drawing/2014/main" id="{E38C6CF4-A4E4-07C8-7EAB-2173EAD66A1F}"/>
              </a:ext>
            </a:extLst>
          </p:cNvPr>
          <p:cNvSpPr/>
          <p:nvPr/>
        </p:nvSpPr>
        <p:spPr>
          <a:xfrm>
            <a:off x="1280729" y="2618848"/>
            <a:ext cx="3469057" cy="3173661"/>
          </a:xfrm>
          <a:prstGeom prst="rect">
            <a:avLst/>
          </a:prstGeom>
          <a:solidFill>
            <a:srgbClr val="455F51">
              <a:lumMod val="40000"/>
              <a:lumOff val="60000"/>
              <a:alpha val="30000"/>
            </a:srgb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23" name="Text Placeholder 28">
            <a:extLst>
              <a:ext uri="{FF2B5EF4-FFF2-40B4-BE49-F238E27FC236}">
                <a16:creationId xmlns:a16="http://schemas.microsoft.com/office/drawing/2014/main" id="{EE65520E-51DB-EA30-2AE0-4C498DB08475}"/>
              </a:ext>
            </a:extLst>
          </p:cNvPr>
          <p:cNvSpPr txBox="1">
            <a:spLocks/>
          </p:cNvSpPr>
          <p:nvPr/>
        </p:nvSpPr>
        <p:spPr>
          <a:xfrm>
            <a:off x="1284868" y="4895156"/>
            <a:ext cx="3469056"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6th St. NW, Canton</a:t>
            </a:r>
            <a:br>
              <a:rPr lang="en-US" sz="1600" b="1" dirty="0">
                <a:solidFill>
                  <a:srgbClr val="455F51"/>
                </a:solidFill>
                <a:latin typeface="Century Gothic" panose="020B0502020202020204"/>
              </a:rPr>
            </a:br>
            <a:r>
              <a:rPr lang="en-US" sz="1600" dirty="0">
                <a:solidFill>
                  <a:srgbClr val="455F51"/>
                </a:solidFill>
                <a:latin typeface="Century Gothic" panose="020B0502020202020204"/>
              </a:rPr>
              <a:t>$216,392 DAP Reimbursement </a:t>
            </a:r>
            <a:br>
              <a:rPr lang="en-US" sz="1600" dirty="0">
                <a:solidFill>
                  <a:srgbClr val="455F51"/>
                </a:solidFill>
                <a:latin typeface="Century Gothic" panose="020B0502020202020204"/>
              </a:rPr>
            </a:br>
            <a:r>
              <a:rPr lang="en-US" sz="1600" dirty="0">
                <a:solidFill>
                  <a:srgbClr val="455F51"/>
                </a:solidFill>
                <a:latin typeface="Century Gothic" panose="020B0502020202020204"/>
              </a:rPr>
              <a:t>received in September 2024</a:t>
            </a:r>
          </a:p>
        </p:txBody>
      </p:sp>
      <p:sp>
        <p:nvSpPr>
          <p:cNvPr id="26" name="Title 4">
            <a:extLst>
              <a:ext uri="{FF2B5EF4-FFF2-40B4-BE49-F238E27FC236}">
                <a16:creationId xmlns:a16="http://schemas.microsoft.com/office/drawing/2014/main" id="{734643BA-54A4-62ED-E105-8F151E0EDFDE}"/>
              </a:ext>
            </a:extLst>
          </p:cNvPr>
          <p:cNvSpPr txBox="1">
            <a:spLocks/>
          </p:cNvSpPr>
          <p:nvPr/>
        </p:nvSpPr>
        <p:spPr>
          <a:xfrm>
            <a:off x="586504" y="0"/>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accent5"/>
                </a:solidFill>
                <a:latin typeface="Century Gothic" panose="020B0502020202020204"/>
              </a:rPr>
              <a:t>50/50 Demolition Assistance</a:t>
            </a:r>
          </a:p>
        </p:txBody>
      </p:sp>
      <p:sp>
        <p:nvSpPr>
          <p:cNvPr id="3" name="Rectangle 2">
            <a:extLst>
              <a:ext uri="{FF2B5EF4-FFF2-40B4-BE49-F238E27FC236}">
                <a16:creationId xmlns:a16="http://schemas.microsoft.com/office/drawing/2014/main" id="{7E8FE850-7525-C883-CBD3-B829D1572EF8}"/>
              </a:ext>
            </a:extLst>
          </p:cNvPr>
          <p:cNvSpPr/>
          <p:nvPr/>
        </p:nvSpPr>
        <p:spPr>
          <a:xfrm>
            <a:off x="7226173" y="2541315"/>
            <a:ext cx="3469057" cy="3324611"/>
          </a:xfrm>
          <a:prstGeom prst="rect">
            <a:avLst/>
          </a:prstGeom>
          <a:solidFill>
            <a:schemeClr val="accent1">
              <a:lumMod val="40000"/>
              <a:lumOff val="60000"/>
              <a:alpha val="30000"/>
            </a:scheme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1"/>
              </a:solidFill>
              <a:effectLst/>
              <a:uLnTx/>
              <a:uFillTx/>
              <a:latin typeface="Century Gothic" panose="020B0502020202020204"/>
              <a:ea typeface="+mn-ea"/>
              <a:cs typeface="+mn-cs"/>
            </a:endParaRPr>
          </a:p>
        </p:txBody>
      </p:sp>
      <p:sp>
        <p:nvSpPr>
          <p:cNvPr id="4" name="Text Placeholder 28">
            <a:extLst>
              <a:ext uri="{FF2B5EF4-FFF2-40B4-BE49-F238E27FC236}">
                <a16:creationId xmlns:a16="http://schemas.microsoft.com/office/drawing/2014/main" id="{B2602107-3EF9-E75F-1483-3FF52832572D}"/>
              </a:ext>
            </a:extLst>
          </p:cNvPr>
          <p:cNvSpPr txBox="1">
            <a:spLocks/>
          </p:cNvSpPr>
          <p:nvPr/>
        </p:nvSpPr>
        <p:spPr>
          <a:xfrm>
            <a:off x="7230311" y="4968573"/>
            <a:ext cx="3469056"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Renovation</a:t>
            </a:r>
            <a:br>
              <a:rPr lang="en-US" sz="1600" b="1" dirty="0">
                <a:solidFill>
                  <a:srgbClr val="455F51"/>
                </a:solidFill>
                <a:latin typeface="Century Gothic" panose="020B0502020202020204"/>
              </a:rPr>
            </a:br>
            <a:r>
              <a:rPr lang="en-US" sz="1600" dirty="0">
                <a:solidFill>
                  <a:srgbClr val="455F51"/>
                </a:solidFill>
                <a:latin typeface="Century Gothic" panose="020B0502020202020204"/>
              </a:rPr>
              <a:t>Canton Palace Theatre</a:t>
            </a:r>
          </a:p>
        </p:txBody>
      </p:sp>
      <p:pic>
        <p:nvPicPr>
          <p:cNvPr id="6" name="Picture 5">
            <a:extLst>
              <a:ext uri="{FF2B5EF4-FFF2-40B4-BE49-F238E27FC236}">
                <a16:creationId xmlns:a16="http://schemas.microsoft.com/office/drawing/2014/main" id="{18CF9EDB-4848-9F3A-29CB-F3C1EA2721D6}"/>
              </a:ext>
            </a:extLst>
          </p:cNvPr>
          <p:cNvPicPr>
            <a:picLocks noChangeAspect="1"/>
          </p:cNvPicPr>
          <p:nvPr/>
        </p:nvPicPr>
        <p:blipFill>
          <a:blip r:embed="rId2"/>
          <a:stretch>
            <a:fillRect/>
          </a:stretch>
        </p:blipFill>
        <p:spPr>
          <a:xfrm>
            <a:off x="1276591" y="2618848"/>
            <a:ext cx="3469447" cy="2142720"/>
          </a:xfrm>
          <a:prstGeom prst="rect">
            <a:avLst/>
          </a:prstGeom>
        </p:spPr>
      </p:pic>
      <p:pic>
        <p:nvPicPr>
          <p:cNvPr id="7" name="Picture 6">
            <a:extLst>
              <a:ext uri="{FF2B5EF4-FFF2-40B4-BE49-F238E27FC236}">
                <a16:creationId xmlns:a16="http://schemas.microsoft.com/office/drawing/2014/main" id="{51F535FF-C013-B591-2CCD-C3CDD57E9EE4}"/>
              </a:ext>
            </a:extLst>
          </p:cNvPr>
          <p:cNvPicPr>
            <a:picLocks noChangeAspect="1"/>
          </p:cNvPicPr>
          <p:nvPr/>
        </p:nvPicPr>
        <p:blipFill rotWithShape="1">
          <a:blip r:embed="rId3"/>
          <a:srcRect l="15961"/>
          <a:stretch/>
        </p:blipFill>
        <p:spPr>
          <a:xfrm rot="16200000">
            <a:off x="7813866" y="1953619"/>
            <a:ext cx="2293669" cy="3469056"/>
          </a:xfrm>
          <a:prstGeom prst="rect">
            <a:avLst/>
          </a:prstGeom>
        </p:spPr>
      </p:pic>
      <p:pic>
        <p:nvPicPr>
          <p:cNvPr id="5" name="Picture 4">
            <a:extLst>
              <a:ext uri="{FF2B5EF4-FFF2-40B4-BE49-F238E27FC236}">
                <a16:creationId xmlns:a16="http://schemas.microsoft.com/office/drawing/2014/main" id="{9E2EF6FF-F97C-5D3D-8D40-B9804CFE5E2C}"/>
              </a:ext>
            </a:extLst>
          </p:cNvPr>
          <p:cNvPicPr>
            <a:picLocks noChangeAspect="1"/>
          </p:cNvPicPr>
          <p:nvPr/>
        </p:nvPicPr>
        <p:blipFill>
          <a:blip r:embed="rId4"/>
          <a:srcRect l="6618" t="14080" r="7949" b="32008"/>
          <a:stretch>
            <a:fillRect/>
          </a:stretch>
        </p:blipFill>
        <p:spPr>
          <a:xfrm>
            <a:off x="4869951" y="4070367"/>
            <a:ext cx="2232308" cy="469193"/>
          </a:xfrm>
          <a:prstGeom prst="rect">
            <a:avLst/>
          </a:prstGeom>
        </p:spPr>
      </p:pic>
    </p:spTree>
    <p:extLst>
      <p:ext uri="{BB962C8B-B14F-4D97-AF65-F5344CB8AC3E}">
        <p14:creationId xmlns:p14="http://schemas.microsoft.com/office/powerpoint/2010/main" val="754075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65E31-CBCE-A75E-FD32-A68D2610B602}"/>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9DB38967-E42F-D677-EC23-D3CB07BD08A6}"/>
              </a:ext>
            </a:extLst>
          </p:cNvPr>
          <p:cNvSpPr/>
          <p:nvPr/>
        </p:nvSpPr>
        <p:spPr>
          <a:xfrm>
            <a:off x="1294524" y="2318441"/>
            <a:ext cx="3469057" cy="3641725"/>
          </a:xfrm>
          <a:prstGeom prst="rect">
            <a:avLst/>
          </a:prstGeom>
          <a:solidFill>
            <a:srgbClr val="63A537">
              <a:lumMod val="40000"/>
              <a:lumOff val="60000"/>
              <a:alpha val="30000"/>
            </a:srgb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18" name="Text Placeholder 8">
            <a:extLst>
              <a:ext uri="{FF2B5EF4-FFF2-40B4-BE49-F238E27FC236}">
                <a16:creationId xmlns:a16="http://schemas.microsoft.com/office/drawing/2014/main" id="{ACCA655C-8F43-EC29-5B28-E8537EF9F4B0}"/>
              </a:ext>
            </a:extLst>
          </p:cNvPr>
          <p:cNvSpPr txBox="1">
            <a:spLocks/>
          </p:cNvSpPr>
          <p:nvPr/>
        </p:nvSpPr>
        <p:spPr>
          <a:xfrm>
            <a:off x="226327" y="1709546"/>
            <a:ext cx="7368596" cy="608895"/>
          </a:xfrm>
          <a:prstGeom prst="rect">
            <a:avLst/>
          </a:prstGeom>
        </p:spPr>
        <p:txBody>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a:lstStyle>
          <a:p>
            <a:pPr>
              <a:buClr>
                <a:prstClr val="white"/>
              </a:buClr>
            </a:pPr>
            <a:r>
              <a:rPr lang="en-US" dirty="0">
                <a:solidFill>
                  <a:srgbClr val="455F51">
                    <a:lumMod val="50000"/>
                  </a:srgbClr>
                </a:solidFill>
                <a:latin typeface="Century Gothic" panose="020B0502020202020204"/>
              </a:rPr>
              <a:t>Past Funded Project</a:t>
            </a:r>
          </a:p>
        </p:txBody>
      </p:sp>
      <p:sp>
        <p:nvSpPr>
          <p:cNvPr id="20" name="Text Placeholder 28">
            <a:extLst>
              <a:ext uri="{FF2B5EF4-FFF2-40B4-BE49-F238E27FC236}">
                <a16:creationId xmlns:a16="http://schemas.microsoft.com/office/drawing/2014/main" id="{649A1F62-3078-60AC-F212-2F02594B2623}"/>
              </a:ext>
            </a:extLst>
          </p:cNvPr>
          <p:cNvSpPr txBox="1">
            <a:spLocks/>
          </p:cNvSpPr>
          <p:nvPr/>
        </p:nvSpPr>
        <p:spPr>
          <a:xfrm>
            <a:off x="1294525" y="4885303"/>
            <a:ext cx="3469056"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N. Main Street., North Canton</a:t>
            </a:r>
            <a:br>
              <a:rPr lang="en-US" sz="1600" b="1" dirty="0">
                <a:solidFill>
                  <a:srgbClr val="455F51"/>
                </a:solidFill>
                <a:latin typeface="Century Gothic" panose="020B0502020202020204"/>
              </a:rPr>
            </a:br>
            <a:r>
              <a:rPr lang="en-US" sz="1600" dirty="0">
                <a:solidFill>
                  <a:srgbClr val="455F51"/>
                </a:solidFill>
                <a:latin typeface="Century Gothic" panose="020B0502020202020204"/>
              </a:rPr>
              <a:t>$20,175 DAP Reimbursement </a:t>
            </a:r>
            <a:br>
              <a:rPr lang="en-US" sz="1600" dirty="0">
                <a:solidFill>
                  <a:srgbClr val="455F51"/>
                </a:solidFill>
                <a:latin typeface="Century Gothic" panose="020B0502020202020204"/>
              </a:rPr>
            </a:br>
            <a:r>
              <a:rPr lang="en-US" sz="1600" dirty="0">
                <a:solidFill>
                  <a:srgbClr val="455F51"/>
                </a:solidFill>
                <a:latin typeface="Century Gothic" panose="020B0502020202020204"/>
              </a:rPr>
              <a:t>received in June 2025</a:t>
            </a:r>
          </a:p>
        </p:txBody>
      </p:sp>
      <p:sp>
        <p:nvSpPr>
          <p:cNvPr id="26" name="Title 4">
            <a:extLst>
              <a:ext uri="{FF2B5EF4-FFF2-40B4-BE49-F238E27FC236}">
                <a16:creationId xmlns:a16="http://schemas.microsoft.com/office/drawing/2014/main" id="{5C173009-6F1B-AA99-ED35-A0A56E9EFFBD}"/>
              </a:ext>
            </a:extLst>
          </p:cNvPr>
          <p:cNvSpPr txBox="1">
            <a:spLocks/>
          </p:cNvSpPr>
          <p:nvPr/>
        </p:nvSpPr>
        <p:spPr>
          <a:xfrm>
            <a:off x="586504" y="0"/>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accent5"/>
                </a:solidFill>
                <a:latin typeface="Century Gothic" panose="020B0502020202020204"/>
              </a:rPr>
              <a:t>50/50 Demolition Assistance</a:t>
            </a:r>
          </a:p>
        </p:txBody>
      </p:sp>
      <p:sp>
        <p:nvSpPr>
          <p:cNvPr id="28" name="Rectangle 27">
            <a:extLst>
              <a:ext uri="{FF2B5EF4-FFF2-40B4-BE49-F238E27FC236}">
                <a16:creationId xmlns:a16="http://schemas.microsoft.com/office/drawing/2014/main" id="{B3D10A51-6EF8-69DC-A15C-A56A93395E9F}"/>
              </a:ext>
            </a:extLst>
          </p:cNvPr>
          <p:cNvSpPr/>
          <p:nvPr/>
        </p:nvSpPr>
        <p:spPr>
          <a:xfrm>
            <a:off x="7208629" y="2347782"/>
            <a:ext cx="3469057" cy="3641725"/>
          </a:xfrm>
          <a:prstGeom prst="rect">
            <a:avLst/>
          </a:prstGeom>
          <a:solidFill>
            <a:srgbClr val="63A537">
              <a:lumMod val="40000"/>
              <a:lumOff val="60000"/>
              <a:alpha val="30000"/>
            </a:srgbClr>
          </a:solidFill>
          <a:ln w="1587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endParaRPr>
          </a:p>
        </p:txBody>
      </p:sp>
      <p:sp>
        <p:nvSpPr>
          <p:cNvPr id="30" name="Text Placeholder 28">
            <a:extLst>
              <a:ext uri="{FF2B5EF4-FFF2-40B4-BE49-F238E27FC236}">
                <a16:creationId xmlns:a16="http://schemas.microsoft.com/office/drawing/2014/main" id="{B0B7370B-035A-C3A6-F345-53929A30501D}"/>
              </a:ext>
            </a:extLst>
          </p:cNvPr>
          <p:cNvSpPr txBox="1">
            <a:spLocks/>
          </p:cNvSpPr>
          <p:nvPr/>
        </p:nvSpPr>
        <p:spPr>
          <a:xfrm>
            <a:off x="7208630" y="4914644"/>
            <a:ext cx="3469056" cy="1074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Font typeface="Arial" panose="020B0604020202020204" pitchFamily="34" charset="0"/>
              <a:buNone/>
              <a:defRPr/>
            </a:pPr>
            <a:r>
              <a:rPr lang="en-US" sz="1600" b="1" dirty="0">
                <a:solidFill>
                  <a:srgbClr val="455F51"/>
                </a:solidFill>
                <a:latin typeface="Century Gothic" panose="020B0502020202020204"/>
              </a:rPr>
              <a:t>Planned New Development</a:t>
            </a:r>
            <a:br>
              <a:rPr lang="en-US" sz="1600" b="1" dirty="0">
                <a:solidFill>
                  <a:srgbClr val="455F51"/>
                </a:solidFill>
                <a:latin typeface="Century Gothic" panose="020B0502020202020204"/>
              </a:rPr>
            </a:br>
            <a:r>
              <a:rPr lang="en-US" sz="1600" dirty="0">
                <a:solidFill>
                  <a:srgbClr val="455F51"/>
                </a:solidFill>
                <a:latin typeface="Century Gothic" panose="020B0502020202020204"/>
              </a:rPr>
              <a:t>Fire/EMS Station</a:t>
            </a:r>
          </a:p>
        </p:txBody>
      </p:sp>
      <p:pic>
        <p:nvPicPr>
          <p:cNvPr id="2" name="Picture 1">
            <a:extLst>
              <a:ext uri="{FF2B5EF4-FFF2-40B4-BE49-F238E27FC236}">
                <a16:creationId xmlns:a16="http://schemas.microsoft.com/office/drawing/2014/main" id="{CB3E51FA-CFE6-BC3A-2659-8AE94412E014}"/>
              </a:ext>
            </a:extLst>
          </p:cNvPr>
          <p:cNvPicPr>
            <a:picLocks noChangeAspect="1"/>
          </p:cNvPicPr>
          <p:nvPr/>
        </p:nvPicPr>
        <p:blipFill>
          <a:blip r:embed="rId2"/>
          <a:srcRect l="6618" t="14080" r="7949" b="32008"/>
          <a:stretch>
            <a:fillRect/>
          </a:stretch>
        </p:blipFill>
        <p:spPr>
          <a:xfrm>
            <a:off x="4869951" y="4070367"/>
            <a:ext cx="2232308" cy="469193"/>
          </a:xfrm>
          <a:prstGeom prst="rect">
            <a:avLst/>
          </a:prstGeom>
        </p:spPr>
      </p:pic>
      <p:grpSp>
        <p:nvGrpSpPr>
          <p:cNvPr id="10" name="Group 9">
            <a:extLst>
              <a:ext uri="{FF2B5EF4-FFF2-40B4-BE49-F238E27FC236}">
                <a16:creationId xmlns:a16="http://schemas.microsoft.com/office/drawing/2014/main" id="{E1051870-AC18-EE48-CFC8-2C749857A968}"/>
              </a:ext>
            </a:extLst>
          </p:cNvPr>
          <p:cNvGrpSpPr/>
          <p:nvPr/>
        </p:nvGrpSpPr>
        <p:grpSpPr>
          <a:xfrm>
            <a:off x="1323124" y="2188556"/>
            <a:ext cx="3440457" cy="2621983"/>
            <a:chOff x="3109515" y="471074"/>
            <a:chExt cx="7368596" cy="5915851"/>
          </a:xfrm>
        </p:grpSpPr>
        <p:pic>
          <p:nvPicPr>
            <p:cNvPr id="4" name="Picture 3" descr="A picture containing indoor, apartment building&#10;&#10;AI-generated content may be incorrect.">
              <a:extLst>
                <a:ext uri="{FF2B5EF4-FFF2-40B4-BE49-F238E27FC236}">
                  <a16:creationId xmlns:a16="http://schemas.microsoft.com/office/drawing/2014/main" id="{5E642CA5-458B-949F-0B53-B0AC4CC9B035}"/>
                </a:ext>
              </a:extLst>
            </p:cNvPr>
            <p:cNvPicPr>
              <a:picLocks noChangeAspect="1"/>
            </p:cNvPicPr>
            <p:nvPr/>
          </p:nvPicPr>
          <p:blipFill>
            <a:blip r:embed="rId3"/>
            <a:srcRect l="15924"/>
            <a:stretch>
              <a:fillRect/>
            </a:stretch>
          </p:blipFill>
          <p:spPr>
            <a:xfrm>
              <a:off x="3109515" y="471074"/>
              <a:ext cx="7368596" cy="5915851"/>
            </a:xfrm>
            <a:prstGeom prst="rect">
              <a:avLst/>
            </a:prstGeom>
          </p:spPr>
        </p:pic>
        <p:sp>
          <p:nvSpPr>
            <p:cNvPr id="7" name="Freeform 12">
              <a:extLst>
                <a:ext uri="{FF2B5EF4-FFF2-40B4-BE49-F238E27FC236}">
                  <a16:creationId xmlns:a16="http://schemas.microsoft.com/office/drawing/2014/main" id="{F63CD579-2832-A450-3795-8F9CEF40434A}"/>
                </a:ext>
              </a:extLst>
            </p:cNvPr>
            <p:cNvSpPr/>
            <p:nvPr/>
          </p:nvSpPr>
          <p:spPr>
            <a:xfrm>
              <a:off x="6612565" y="1843748"/>
              <a:ext cx="1110399" cy="660898"/>
            </a:xfrm>
            <a:custGeom>
              <a:avLst/>
              <a:gdLst>
                <a:gd name="connsiteX0" fmla="*/ 0 w 190500"/>
                <a:gd name="connsiteY0" fmla="*/ 0 h 666750"/>
                <a:gd name="connsiteX1" fmla="*/ 190500 w 190500"/>
                <a:gd name="connsiteY1" fmla="*/ 6350 h 666750"/>
                <a:gd name="connsiteX2" fmla="*/ 190500 w 190500"/>
                <a:gd name="connsiteY2" fmla="*/ 666750 h 666750"/>
                <a:gd name="connsiteX3" fmla="*/ 6350 w 190500"/>
                <a:gd name="connsiteY3" fmla="*/ 660400 h 666750"/>
                <a:gd name="connsiteX4" fmla="*/ 0 w 190500"/>
                <a:gd name="connsiteY4" fmla="*/ 0 h 666750"/>
                <a:gd name="csX0" fmla="*/ 850 w 184732"/>
                <a:gd name="csY0" fmla="*/ 0 h 723694"/>
                <a:gd name="csX1" fmla="*/ 184732 w 184732"/>
                <a:gd name="csY1" fmla="*/ 63294 h 723694"/>
                <a:gd name="csX2" fmla="*/ 184732 w 184732"/>
                <a:gd name="csY2" fmla="*/ 723694 h 723694"/>
                <a:gd name="csX3" fmla="*/ 582 w 184732"/>
                <a:gd name="csY3" fmla="*/ 717344 h 723694"/>
                <a:gd name="csX4" fmla="*/ 850 w 184732"/>
                <a:gd name="csY4" fmla="*/ 0 h 723694"/>
                <a:gd name="csX0" fmla="*/ 850 w 184732"/>
                <a:gd name="csY0" fmla="*/ 0 h 723694"/>
                <a:gd name="csX1" fmla="*/ 178114 w 184732"/>
                <a:gd name="csY1" fmla="*/ 53803 h 723694"/>
                <a:gd name="csX2" fmla="*/ 184732 w 184732"/>
                <a:gd name="csY2" fmla="*/ 723694 h 723694"/>
                <a:gd name="csX3" fmla="*/ 582 w 184732"/>
                <a:gd name="csY3" fmla="*/ 717344 h 723694"/>
                <a:gd name="csX4" fmla="*/ 850 w 184732"/>
                <a:gd name="csY4" fmla="*/ 0 h 723694"/>
                <a:gd name="csX0" fmla="*/ 850 w 188409"/>
                <a:gd name="csY0" fmla="*/ 0 h 723694"/>
                <a:gd name="csX1" fmla="*/ 178114 w 188409"/>
                <a:gd name="csY1" fmla="*/ 53803 h 723694"/>
                <a:gd name="csX2" fmla="*/ 188409 w 188409"/>
                <a:gd name="csY2" fmla="*/ 723694 h 723694"/>
                <a:gd name="csX3" fmla="*/ 582 w 188409"/>
                <a:gd name="csY3" fmla="*/ 717344 h 723694"/>
                <a:gd name="csX4" fmla="*/ 850 w 188409"/>
                <a:gd name="csY4" fmla="*/ 0 h 723694"/>
              </a:gdLst>
              <a:ahLst/>
              <a:cxnLst>
                <a:cxn ang="0">
                  <a:pos x="csX0" y="csY0"/>
                </a:cxn>
                <a:cxn ang="0">
                  <a:pos x="csX1" y="csY1"/>
                </a:cxn>
                <a:cxn ang="0">
                  <a:pos x="csX2" y="csY2"/>
                </a:cxn>
                <a:cxn ang="0">
                  <a:pos x="csX3" y="csY3"/>
                </a:cxn>
                <a:cxn ang="0">
                  <a:pos x="csX4" y="csY4"/>
                </a:cxn>
              </a:cxnLst>
              <a:rect l="l" t="t" r="r" b="b"/>
              <a:pathLst>
                <a:path w="188409" h="723694">
                  <a:moveTo>
                    <a:pt x="850" y="0"/>
                  </a:moveTo>
                  <a:lnTo>
                    <a:pt x="178114" y="53803"/>
                  </a:lnTo>
                  <a:lnTo>
                    <a:pt x="188409" y="723694"/>
                  </a:lnTo>
                  <a:lnTo>
                    <a:pt x="582" y="717344"/>
                  </a:lnTo>
                  <a:cubicBezTo>
                    <a:pt x="-1535" y="499327"/>
                    <a:pt x="2967" y="224367"/>
                    <a:pt x="850"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0C1CADA-A451-AFF0-25C5-40D127FCC7C5}"/>
                </a:ext>
              </a:extLst>
            </p:cNvPr>
            <p:cNvSpPr/>
            <p:nvPr/>
          </p:nvSpPr>
          <p:spPr>
            <a:xfrm>
              <a:off x="4689909" y="4203639"/>
              <a:ext cx="716730" cy="875397"/>
            </a:xfrm>
            <a:custGeom>
              <a:avLst/>
              <a:gdLst>
                <a:gd name="csX0" fmla="*/ 0 w 630058"/>
                <a:gd name="csY0" fmla="*/ 0 h 1798464"/>
                <a:gd name="csX1" fmla="*/ 630058 w 630058"/>
                <a:gd name="csY1" fmla="*/ 0 h 1798464"/>
                <a:gd name="csX2" fmla="*/ 630058 w 630058"/>
                <a:gd name="csY2" fmla="*/ 1798464 h 1798464"/>
                <a:gd name="csX3" fmla="*/ 0 w 630058"/>
                <a:gd name="csY3" fmla="*/ 1798464 h 1798464"/>
                <a:gd name="csX4" fmla="*/ 0 w 630058"/>
                <a:gd name="csY4" fmla="*/ 0 h 1798464"/>
                <a:gd name="csX0" fmla="*/ 0 w 647392"/>
                <a:gd name="csY0" fmla="*/ 0 h 1798464"/>
                <a:gd name="csX1" fmla="*/ 647392 w 647392"/>
                <a:gd name="csY1" fmla="*/ 34669 h 1798464"/>
                <a:gd name="csX2" fmla="*/ 630058 w 647392"/>
                <a:gd name="csY2" fmla="*/ 1798464 h 1798464"/>
                <a:gd name="csX3" fmla="*/ 0 w 647392"/>
                <a:gd name="csY3" fmla="*/ 1798464 h 1798464"/>
                <a:gd name="csX4" fmla="*/ 0 w 647392"/>
                <a:gd name="csY4" fmla="*/ 0 h 1798464"/>
                <a:gd name="csX0" fmla="*/ 73672 w 721064"/>
                <a:gd name="csY0" fmla="*/ 0 h 1798464"/>
                <a:gd name="csX1" fmla="*/ 721064 w 721064"/>
                <a:gd name="csY1" fmla="*/ 34669 h 1798464"/>
                <a:gd name="csX2" fmla="*/ 703730 w 721064"/>
                <a:gd name="csY2" fmla="*/ 1798464 h 1798464"/>
                <a:gd name="csX3" fmla="*/ 0 w 721064"/>
                <a:gd name="csY3" fmla="*/ 1768128 h 1798464"/>
                <a:gd name="csX4" fmla="*/ 73672 w 721064"/>
                <a:gd name="csY4" fmla="*/ 0 h 1798464"/>
                <a:gd name="csX0" fmla="*/ 52004 w 721064"/>
                <a:gd name="csY0" fmla="*/ 263612 h 1763794"/>
                <a:gd name="csX1" fmla="*/ 721064 w 721064"/>
                <a:gd name="csY1" fmla="*/ -1 h 1763794"/>
                <a:gd name="csX2" fmla="*/ 703730 w 721064"/>
                <a:gd name="csY2" fmla="*/ 1763794 h 1763794"/>
                <a:gd name="csX3" fmla="*/ 0 w 721064"/>
                <a:gd name="csY3" fmla="*/ 1733458 h 1763794"/>
                <a:gd name="csX4" fmla="*/ 52004 w 721064"/>
                <a:gd name="csY4" fmla="*/ 263612 h 1763794"/>
                <a:gd name="csX0" fmla="*/ 52004 w 716730"/>
                <a:gd name="csY0" fmla="*/ 237295 h 1737477"/>
                <a:gd name="csX1" fmla="*/ 716730 w 716730"/>
                <a:gd name="csY1" fmla="*/ 0 h 1737477"/>
                <a:gd name="csX2" fmla="*/ 703730 w 716730"/>
                <a:gd name="csY2" fmla="*/ 1737477 h 1737477"/>
                <a:gd name="csX3" fmla="*/ 0 w 716730"/>
                <a:gd name="csY3" fmla="*/ 1707141 h 1737477"/>
                <a:gd name="csX4" fmla="*/ 52004 w 716730"/>
                <a:gd name="csY4" fmla="*/ 237295 h 1737477"/>
                <a:gd name="csX0" fmla="*/ 26002 w 716730"/>
                <a:gd name="csY0" fmla="*/ 0 h 1772145"/>
                <a:gd name="csX1" fmla="*/ 716730 w 716730"/>
                <a:gd name="csY1" fmla="*/ 34668 h 1772145"/>
                <a:gd name="csX2" fmla="*/ 703730 w 716730"/>
                <a:gd name="csY2" fmla="*/ 1772145 h 1772145"/>
                <a:gd name="csX3" fmla="*/ 0 w 716730"/>
                <a:gd name="csY3" fmla="*/ 1741809 h 1772145"/>
                <a:gd name="csX4" fmla="*/ 26002 w 716730"/>
                <a:gd name="csY4" fmla="*/ 0 h 1772145"/>
              </a:gdLst>
              <a:ahLst/>
              <a:cxnLst>
                <a:cxn ang="0">
                  <a:pos x="csX0" y="csY0"/>
                </a:cxn>
                <a:cxn ang="0">
                  <a:pos x="csX1" y="csY1"/>
                </a:cxn>
                <a:cxn ang="0">
                  <a:pos x="csX2" y="csY2"/>
                </a:cxn>
                <a:cxn ang="0">
                  <a:pos x="csX3" y="csY3"/>
                </a:cxn>
                <a:cxn ang="0">
                  <a:pos x="csX4" y="csY4"/>
                </a:cxn>
              </a:cxnLst>
              <a:rect l="l" t="t" r="r" b="b"/>
              <a:pathLst>
                <a:path w="716730" h="1772145">
                  <a:moveTo>
                    <a:pt x="26002" y="0"/>
                  </a:moveTo>
                  <a:lnTo>
                    <a:pt x="716730" y="34668"/>
                  </a:lnTo>
                  <a:cubicBezTo>
                    <a:pt x="712397" y="613827"/>
                    <a:pt x="708063" y="1192986"/>
                    <a:pt x="703730" y="1772145"/>
                  </a:cubicBezTo>
                  <a:lnTo>
                    <a:pt x="0" y="1741809"/>
                  </a:lnTo>
                  <a:lnTo>
                    <a:pt x="26002" y="0"/>
                  </a:lnTo>
                  <a:close/>
                </a:path>
              </a:pathLst>
            </a:cu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7">
              <a:extLst>
                <a:ext uri="{FF2B5EF4-FFF2-40B4-BE49-F238E27FC236}">
                  <a16:creationId xmlns:a16="http://schemas.microsoft.com/office/drawing/2014/main" id="{C2961AD7-1836-D135-DABA-4E29E0CF2145}"/>
                </a:ext>
              </a:extLst>
            </p:cNvPr>
            <p:cNvSpPr/>
            <p:nvPr/>
          </p:nvSpPr>
          <p:spPr>
            <a:xfrm>
              <a:off x="6344465" y="4622541"/>
              <a:ext cx="1674170" cy="595894"/>
            </a:xfrm>
            <a:custGeom>
              <a:avLst/>
              <a:gdLst>
                <a:gd name="csX0" fmla="*/ 0 w 630058"/>
                <a:gd name="csY0" fmla="*/ 0 h 1798464"/>
                <a:gd name="csX1" fmla="*/ 630058 w 630058"/>
                <a:gd name="csY1" fmla="*/ 0 h 1798464"/>
                <a:gd name="csX2" fmla="*/ 630058 w 630058"/>
                <a:gd name="csY2" fmla="*/ 1798464 h 1798464"/>
                <a:gd name="csX3" fmla="*/ 0 w 630058"/>
                <a:gd name="csY3" fmla="*/ 1798464 h 1798464"/>
                <a:gd name="csX4" fmla="*/ 0 w 630058"/>
                <a:gd name="csY4" fmla="*/ 0 h 1798464"/>
                <a:gd name="csX0" fmla="*/ 0 w 647392"/>
                <a:gd name="csY0" fmla="*/ 0 h 1798464"/>
                <a:gd name="csX1" fmla="*/ 647392 w 647392"/>
                <a:gd name="csY1" fmla="*/ 34669 h 1798464"/>
                <a:gd name="csX2" fmla="*/ 630058 w 647392"/>
                <a:gd name="csY2" fmla="*/ 1798464 h 1798464"/>
                <a:gd name="csX3" fmla="*/ 0 w 647392"/>
                <a:gd name="csY3" fmla="*/ 1798464 h 1798464"/>
                <a:gd name="csX4" fmla="*/ 0 w 647392"/>
                <a:gd name="csY4" fmla="*/ 0 h 1798464"/>
                <a:gd name="csX0" fmla="*/ 73672 w 721064"/>
                <a:gd name="csY0" fmla="*/ 0 h 1798464"/>
                <a:gd name="csX1" fmla="*/ 721064 w 721064"/>
                <a:gd name="csY1" fmla="*/ 34669 h 1798464"/>
                <a:gd name="csX2" fmla="*/ 703730 w 721064"/>
                <a:gd name="csY2" fmla="*/ 1798464 h 1798464"/>
                <a:gd name="csX3" fmla="*/ 0 w 721064"/>
                <a:gd name="csY3" fmla="*/ 1768128 h 1798464"/>
                <a:gd name="csX4" fmla="*/ 73672 w 721064"/>
                <a:gd name="csY4" fmla="*/ 0 h 1798464"/>
                <a:gd name="csX0" fmla="*/ 284556 w 721064"/>
                <a:gd name="csY0" fmla="*/ 0 h 1798464"/>
                <a:gd name="csX1" fmla="*/ 721064 w 721064"/>
                <a:gd name="csY1" fmla="*/ 34669 h 1798464"/>
                <a:gd name="csX2" fmla="*/ 703730 w 721064"/>
                <a:gd name="csY2" fmla="*/ 1798464 h 1798464"/>
                <a:gd name="csX3" fmla="*/ 0 w 721064"/>
                <a:gd name="csY3" fmla="*/ 1768128 h 1798464"/>
                <a:gd name="csX4" fmla="*/ 284556 w 721064"/>
                <a:gd name="csY4" fmla="*/ 0 h 1798464"/>
                <a:gd name="csX0" fmla="*/ 2977 w 439485"/>
                <a:gd name="csY0" fmla="*/ 0 h 1798464"/>
                <a:gd name="csX1" fmla="*/ 439485 w 439485"/>
                <a:gd name="csY1" fmla="*/ 34669 h 1798464"/>
                <a:gd name="csX2" fmla="*/ 422151 w 439485"/>
                <a:gd name="csY2" fmla="*/ 1798464 h 1798464"/>
                <a:gd name="csX3" fmla="*/ 0 w 439485"/>
                <a:gd name="csY3" fmla="*/ 1486526 h 1798464"/>
                <a:gd name="csX4" fmla="*/ 2977 w 439485"/>
                <a:gd name="csY4" fmla="*/ 0 h 1798464"/>
                <a:gd name="csX0" fmla="*/ 2977 w 462890"/>
                <a:gd name="csY0" fmla="*/ 0 h 1760064"/>
                <a:gd name="csX1" fmla="*/ 439485 w 462890"/>
                <a:gd name="csY1" fmla="*/ 34669 h 1760064"/>
                <a:gd name="csX2" fmla="*/ 462890 w 462890"/>
                <a:gd name="csY2" fmla="*/ 1760064 h 1760064"/>
                <a:gd name="csX3" fmla="*/ 0 w 462890"/>
                <a:gd name="csY3" fmla="*/ 1486526 h 1760064"/>
                <a:gd name="csX4" fmla="*/ 2977 w 462890"/>
                <a:gd name="csY4" fmla="*/ 0 h 1760064"/>
                <a:gd name="csX0" fmla="*/ 2977 w 462890"/>
                <a:gd name="csY0" fmla="*/ 0 h 1760064"/>
                <a:gd name="csX1" fmla="*/ 447872 w 462890"/>
                <a:gd name="csY1" fmla="*/ 21869 h 1760064"/>
                <a:gd name="csX2" fmla="*/ 462890 w 462890"/>
                <a:gd name="csY2" fmla="*/ 1760064 h 1760064"/>
                <a:gd name="csX3" fmla="*/ 0 w 462890"/>
                <a:gd name="csY3" fmla="*/ 1486526 h 1760064"/>
                <a:gd name="csX4" fmla="*/ 2977 w 462890"/>
                <a:gd name="csY4" fmla="*/ 0 h 1760064"/>
                <a:gd name="csX0" fmla="*/ 2977 w 462890"/>
                <a:gd name="csY0" fmla="*/ 0 h 1760064"/>
                <a:gd name="csX1" fmla="*/ 450268 w 462890"/>
                <a:gd name="csY1" fmla="*/ 213871 h 1760064"/>
                <a:gd name="csX2" fmla="*/ 462890 w 462890"/>
                <a:gd name="csY2" fmla="*/ 1760064 h 1760064"/>
                <a:gd name="csX3" fmla="*/ 0 w 462890"/>
                <a:gd name="csY3" fmla="*/ 1486526 h 1760064"/>
                <a:gd name="csX4" fmla="*/ 2977 w 462890"/>
                <a:gd name="csY4" fmla="*/ 0 h 1760064"/>
              </a:gdLst>
              <a:ahLst/>
              <a:cxnLst>
                <a:cxn ang="0">
                  <a:pos x="csX0" y="csY0"/>
                </a:cxn>
                <a:cxn ang="0">
                  <a:pos x="csX1" y="csY1"/>
                </a:cxn>
                <a:cxn ang="0">
                  <a:pos x="csX2" y="csY2"/>
                </a:cxn>
                <a:cxn ang="0">
                  <a:pos x="csX3" y="csY3"/>
                </a:cxn>
                <a:cxn ang="0">
                  <a:pos x="csX4" y="csY4"/>
                </a:cxn>
              </a:cxnLst>
              <a:rect l="l" t="t" r="r" b="b"/>
              <a:pathLst>
                <a:path w="462890" h="1760064">
                  <a:moveTo>
                    <a:pt x="2977" y="0"/>
                  </a:moveTo>
                  <a:lnTo>
                    <a:pt x="450268" y="213871"/>
                  </a:lnTo>
                  <a:lnTo>
                    <a:pt x="462890" y="1760064"/>
                  </a:lnTo>
                  <a:lnTo>
                    <a:pt x="0" y="1486526"/>
                  </a:lnTo>
                  <a:cubicBezTo>
                    <a:pt x="992" y="991017"/>
                    <a:pt x="1985" y="495509"/>
                    <a:pt x="2977" y="0"/>
                  </a:cubicBezTo>
                  <a:close/>
                </a:path>
              </a:pathLst>
            </a:cu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26" name="Picture 2" descr="N Canton SIte Plan_24.02.21">
            <a:extLst>
              <a:ext uri="{FF2B5EF4-FFF2-40B4-BE49-F238E27FC236}">
                <a16:creationId xmlns:a16="http://schemas.microsoft.com/office/drawing/2014/main" id="{AE797827-75E8-E702-E43F-B631729756C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359" t="14749" r="21614" b="27304"/>
          <a:stretch>
            <a:fillRect/>
          </a:stretch>
        </p:blipFill>
        <p:spPr bwMode="auto">
          <a:xfrm>
            <a:off x="7208628" y="2188556"/>
            <a:ext cx="3440456" cy="262198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1D7DCFE-164C-C90B-52F4-977500CF5963}"/>
              </a:ext>
            </a:extLst>
          </p:cNvPr>
          <p:cNvSpPr txBox="1"/>
          <p:nvPr/>
        </p:nvSpPr>
        <p:spPr>
          <a:xfrm rot="16200000">
            <a:off x="8888629" y="2953000"/>
            <a:ext cx="3641725" cy="184666"/>
          </a:xfrm>
          <a:prstGeom prst="rect">
            <a:avLst/>
          </a:prstGeom>
          <a:noFill/>
        </p:spPr>
        <p:txBody>
          <a:bodyPr wrap="square">
            <a:spAutoFit/>
          </a:bodyPr>
          <a:lstStyle/>
          <a:p>
            <a:r>
              <a:rPr lang="en-US" sz="600" dirty="0"/>
              <a:t>Image of Site Plan taken from https://northcantonohio.gov/FireProposal</a:t>
            </a:r>
          </a:p>
        </p:txBody>
      </p:sp>
    </p:spTree>
    <p:extLst>
      <p:ext uri="{BB962C8B-B14F-4D97-AF65-F5344CB8AC3E}">
        <p14:creationId xmlns:p14="http://schemas.microsoft.com/office/powerpoint/2010/main" val="3512025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4A85B-2AC6-4E29-B074-AB92F8FA9BB1}"/>
              </a:ext>
            </a:extLst>
          </p:cNvPr>
          <p:cNvSpPr>
            <a:spLocks noGrp="1"/>
          </p:cNvSpPr>
          <p:nvPr>
            <p:ph type="title"/>
          </p:nvPr>
        </p:nvSpPr>
        <p:spPr/>
        <p:txBody>
          <a:bodyPr/>
          <a:lstStyle/>
          <a:p>
            <a:r>
              <a:rPr lang="en-US" sz="5200" dirty="0">
                <a:latin typeface="+mj-lt"/>
              </a:rPr>
              <a:t>Session Overview</a:t>
            </a:r>
            <a:endParaRPr lang="en-US" dirty="0"/>
          </a:p>
        </p:txBody>
      </p:sp>
      <p:pic>
        <p:nvPicPr>
          <p:cNvPr id="11" name="Picture Placeholder 10">
            <a:extLst>
              <a:ext uri="{FF2B5EF4-FFF2-40B4-BE49-F238E27FC236}">
                <a16:creationId xmlns:a16="http://schemas.microsoft.com/office/drawing/2014/main" id="{41749033-B92E-4E63-82DE-801849DA2B1E}"/>
              </a:ext>
            </a:extLst>
          </p:cNvPr>
          <p:cNvPicPr>
            <a:picLocks noGrp="1" noChangeAspect="1"/>
          </p:cNvPicPr>
          <p:nvPr>
            <p:ph type="pic" sz="quarter" idx="13"/>
          </p:nvPr>
        </p:nvPicPr>
        <p:blipFill>
          <a:blip r:embed="rId2"/>
          <a:srcRect l="1310" r="1310"/>
          <a:stretch/>
        </p:blipFill>
        <p:spPr/>
      </p:pic>
      <p:sp>
        <p:nvSpPr>
          <p:cNvPr id="3" name="Content Placeholder 2">
            <a:extLst>
              <a:ext uri="{FF2B5EF4-FFF2-40B4-BE49-F238E27FC236}">
                <a16:creationId xmlns:a16="http://schemas.microsoft.com/office/drawing/2014/main" id="{E32AB0EB-0819-41F4-99E9-C02FA0DAF66D}"/>
              </a:ext>
            </a:extLst>
          </p:cNvPr>
          <p:cNvSpPr>
            <a:spLocks noGrp="1"/>
          </p:cNvSpPr>
          <p:nvPr>
            <p:ph idx="1"/>
          </p:nvPr>
        </p:nvSpPr>
        <p:spPr/>
        <p:txBody>
          <a:bodyPr/>
          <a:lstStyle/>
          <a:p>
            <a:pPr marL="0" indent="0">
              <a:lnSpc>
                <a:spcPct val="110000"/>
              </a:lnSpc>
              <a:buNone/>
            </a:pPr>
            <a:r>
              <a:rPr lang="en-US" dirty="0"/>
              <a:t>Session Introduction</a:t>
            </a:r>
            <a:br>
              <a:rPr lang="en-US" dirty="0"/>
            </a:br>
            <a:r>
              <a:rPr lang="en-US" dirty="0"/>
              <a:t>What is a Land Reutilization Corporation</a:t>
            </a:r>
            <a:br>
              <a:rPr lang="en-US" dirty="0"/>
            </a:br>
            <a:r>
              <a:rPr lang="en-US" dirty="0"/>
              <a:t>Stark County Land Bank – Background &amp; History</a:t>
            </a:r>
            <a:br>
              <a:rPr lang="en-US" dirty="0"/>
            </a:br>
            <a:r>
              <a:rPr lang="en-US" dirty="0"/>
              <a:t>Current Programs &amp; Grants</a:t>
            </a:r>
            <a:br>
              <a:rPr lang="en-US" dirty="0"/>
            </a:br>
            <a:r>
              <a:rPr lang="en-US" dirty="0"/>
              <a:t>Recent Litigation &amp; Land Bank Operations</a:t>
            </a:r>
            <a:br>
              <a:rPr lang="en-US" dirty="0"/>
            </a:br>
            <a:r>
              <a:rPr lang="en-US" dirty="0"/>
              <a:t>Pending Legislation</a:t>
            </a:r>
            <a:br>
              <a:rPr lang="en-US" dirty="0"/>
            </a:br>
            <a:r>
              <a:rPr lang="en-US" dirty="0"/>
              <a:t>Questions</a:t>
            </a:r>
            <a:endParaRPr lang="en-US" sz="1800" dirty="0"/>
          </a:p>
          <a:p>
            <a:endParaRPr lang="en-US" dirty="0"/>
          </a:p>
        </p:txBody>
      </p:sp>
    </p:spTree>
    <p:extLst>
      <p:ext uri="{BB962C8B-B14F-4D97-AF65-F5344CB8AC3E}">
        <p14:creationId xmlns:p14="http://schemas.microsoft.com/office/powerpoint/2010/main" val="41678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209E4-B947-4446-AD42-C1B3A0C1F583}"/>
              </a:ext>
            </a:extLst>
          </p:cNvPr>
          <p:cNvSpPr>
            <a:spLocks noGrp="1"/>
          </p:cNvSpPr>
          <p:nvPr>
            <p:ph type="title"/>
          </p:nvPr>
        </p:nvSpPr>
        <p:spPr/>
        <p:txBody>
          <a:bodyPr/>
          <a:lstStyle/>
          <a:p>
            <a:r>
              <a:rPr kumimoji="0" lang="en-US" sz="4400" b="1" i="0" u="none" strike="noStrike" kern="1200" cap="all" spc="0" normalizeH="0" baseline="0" noProof="0" dirty="0">
                <a:ln w="3175" cmpd="sng">
                  <a:noFill/>
                </a:ln>
                <a:solidFill>
                  <a:prstClr val="black"/>
                </a:solidFill>
                <a:effectLst/>
                <a:uLnTx/>
                <a:uFillTx/>
                <a:latin typeface="Century Gothic" panose="020B0502020202020204"/>
                <a:ea typeface="+mj-ea"/>
                <a:cs typeface="+mj-cs"/>
              </a:rPr>
              <a:t>State grant funding</a:t>
            </a:r>
            <a:endParaRPr lang="en-US" dirty="0"/>
          </a:p>
        </p:txBody>
      </p:sp>
      <p:graphicFrame>
        <p:nvGraphicFramePr>
          <p:cNvPr id="8" name="Table 9">
            <a:extLst>
              <a:ext uri="{FF2B5EF4-FFF2-40B4-BE49-F238E27FC236}">
                <a16:creationId xmlns:a16="http://schemas.microsoft.com/office/drawing/2014/main" id="{1BE60BCC-2676-47EB-A76E-FAE649D9F1CE}"/>
              </a:ext>
            </a:extLst>
          </p:cNvPr>
          <p:cNvGraphicFramePr>
            <a:graphicFrameLocks noGrp="1"/>
          </p:cNvGraphicFramePr>
          <p:nvPr>
            <p:ph idx="1"/>
            <p:extLst>
              <p:ext uri="{D42A27DB-BD31-4B8C-83A1-F6EECF244321}">
                <p14:modId xmlns:p14="http://schemas.microsoft.com/office/powerpoint/2010/main" val="1539335197"/>
              </p:ext>
            </p:extLst>
          </p:nvPr>
        </p:nvGraphicFramePr>
        <p:xfrm>
          <a:off x="573741" y="2209146"/>
          <a:ext cx="11152095" cy="4480560"/>
        </p:xfrm>
        <a:graphic>
          <a:graphicData uri="http://schemas.openxmlformats.org/drawingml/2006/table">
            <a:tbl>
              <a:tblPr firstRow="1" bandRow="1">
                <a:tableStyleId>{5C22544A-7EE6-4342-B048-85BDC9FD1C3A}</a:tableStyleId>
              </a:tblPr>
              <a:tblGrid>
                <a:gridCol w="1775012">
                  <a:extLst>
                    <a:ext uri="{9D8B030D-6E8A-4147-A177-3AD203B41FA5}">
                      <a16:colId xmlns:a16="http://schemas.microsoft.com/office/drawing/2014/main" val="3093316935"/>
                    </a:ext>
                  </a:extLst>
                </a:gridCol>
                <a:gridCol w="2510118">
                  <a:extLst>
                    <a:ext uri="{9D8B030D-6E8A-4147-A177-3AD203B41FA5}">
                      <a16:colId xmlns:a16="http://schemas.microsoft.com/office/drawing/2014/main" val="3045239117"/>
                    </a:ext>
                  </a:extLst>
                </a:gridCol>
                <a:gridCol w="1775011">
                  <a:extLst>
                    <a:ext uri="{9D8B030D-6E8A-4147-A177-3AD203B41FA5}">
                      <a16:colId xmlns:a16="http://schemas.microsoft.com/office/drawing/2014/main" val="2866263490"/>
                    </a:ext>
                  </a:extLst>
                </a:gridCol>
                <a:gridCol w="1676400">
                  <a:extLst>
                    <a:ext uri="{9D8B030D-6E8A-4147-A177-3AD203B41FA5}">
                      <a16:colId xmlns:a16="http://schemas.microsoft.com/office/drawing/2014/main" val="2960101666"/>
                    </a:ext>
                  </a:extLst>
                </a:gridCol>
                <a:gridCol w="3415554">
                  <a:extLst>
                    <a:ext uri="{9D8B030D-6E8A-4147-A177-3AD203B41FA5}">
                      <a16:colId xmlns:a16="http://schemas.microsoft.com/office/drawing/2014/main" val="1593906784"/>
                    </a:ext>
                  </a:extLst>
                </a:gridCol>
              </a:tblGrid>
              <a:tr h="563880">
                <a:tc>
                  <a:txBody>
                    <a:bodyPr/>
                    <a:lstStyle/>
                    <a:p>
                      <a:r>
                        <a:rPr lang="en-US" dirty="0"/>
                        <a:t>AWARD YEAR</a:t>
                      </a:r>
                    </a:p>
                  </a:txBody>
                  <a:tcPr anchor="ctr"/>
                </a:tc>
                <a:tc>
                  <a:txBody>
                    <a:bodyPr/>
                    <a:lstStyle/>
                    <a:p>
                      <a:pPr algn="ctr"/>
                      <a:r>
                        <a:rPr lang="en-US" dirty="0"/>
                        <a:t>PROGRAM</a:t>
                      </a:r>
                    </a:p>
                  </a:txBody>
                  <a:tcPr anchor="ctr"/>
                </a:tc>
                <a:tc>
                  <a:txBody>
                    <a:bodyPr/>
                    <a:lstStyle/>
                    <a:p>
                      <a:pPr algn="ctr"/>
                      <a:r>
                        <a:rPr lang="en-US" dirty="0"/>
                        <a:t>FUNDING AWARD</a:t>
                      </a:r>
                    </a:p>
                  </a:txBody>
                  <a:tcPr anchor="ctr"/>
                </a:tc>
                <a:tc>
                  <a:txBody>
                    <a:bodyPr/>
                    <a:lstStyle/>
                    <a:p>
                      <a:pPr algn="ctr"/>
                      <a:r>
                        <a:rPr lang="en-US" dirty="0"/>
                        <a:t>TOTAL SPENT</a:t>
                      </a:r>
                    </a:p>
                  </a:txBody>
                  <a:tcPr anchor="ctr"/>
                </a:tc>
                <a:tc>
                  <a:txBody>
                    <a:bodyPr/>
                    <a:lstStyle/>
                    <a:p>
                      <a:pPr algn="ctr"/>
                      <a:r>
                        <a:rPr lang="en-US" dirty="0"/>
                        <a:t>DESCRIPTION</a:t>
                      </a:r>
                    </a:p>
                  </a:txBody>
                  <a:tcPr anchor="ctr"/>
                </a:tc>
                <a:extLst>
                  <a:ext uri="{0D108BD9-81ED-4DB2-BD59-A6C34878D82A}">
                    <a16:rowId xmlns:a16="http://schemas.microsoft.com/office/drawing/2014/main" val="1361584937"/>
                  </a:ext>
                </a:extLst>
              </a:tr>
              <a:tr h="563880">
                <a:tc>
                  <a:txBody>
                    <a:bodyPr/>
                    <a:lstStyle/>
                    <a:p>
                      <a:r>
                        <a:rPr lang="en-US" dirty="0">
                          <a:solidFill>
                            <a:schemeClr val="accent1">
                              <a:lumMod val="75000"/>
                            </a:schemeClr>
                          </a:solidFill>
                        </a:rPr>
                        <a:t>FY 2022</a:t>
                      </a:r>
                    </a:p>
                  </a:txBody>
                  <a:tcPr anchor="ctr"/>
                </a:tc>
                <a:tc>
                  <a:txBody>
                    <a:bodyPr/>
                    <a:lstStyle/>
                    <a:p>
                      <a:pPr algn="ctr"/>
                      <a:r>
                        <a:rPr lang="en-US" sz="1800" b="0" dirty="0">
                          <a:solidFill>
                            <a:schemeClr val="accent1">
                              <a:lumMod val="75000"/>
                            </a:schemeClr>
                          </a:solidFill>
                        </a:rPr>
                        <a:t>Demolition &amp; Site Revitalization</a:t>
                      </a:r>
                    </a:p>
                  </a:txBody>
                  <a:tcPr anchor="ctr"/>
                </a:tc>
                <a:tc>
                  <a:txBody>
                    <a:bodyPr/>
                    <a:lstStyle/>
                    <a:p>
                      <a:pPr algn="ctr"/>
                      <a:r>
                        <a:rPr lang="en-US" dirty="0">
                          <a:solidFill>
                            <a:schemeClr val="accent1">
                              <a:lumMod val="75000"/>
                            </a:schemeClr>
                          </a:solidFill>
                        </a:rPr>
                        <a:t>$1,001,321</a:t>
                      </a:r>
                    </a:p>
                  </a:txBody>
                  <a:tcPr anchor="ctr"/>
                </a:tc>
                <a:tc>
                  <a:txBody>
                    <a:bodyPr/>
                    <a:lstStyle/>
                    <a:p>
                      <a:pPr algn="ctr"/>
                      <a:r>
                        <a:rPr lang="en-US" dirty="0">
                          <a:solidFill>
                            <a:schemeClr val="accent1">
                              <a:lumMod val="75000"/>
                            </a:schemeClr>
                          </a:solidFill>
                        </a:rPr>
                        <a:t>$953,288</a:t>
                      </a:r>
                    </a:p>
                  </a:txBody>
                  <a:tcPr anchor="ctr"/>
                </a:tc>
                <a:tc>
                  <a:txBody>
                    <a:bodyPr/>
                    <a:lstStyle/>
                    <a:p>
                      <a:pPr algn="ctr"/>
                      <a:r>
                        <a:rPr lang="en-US" sz="1800" b="0" dirty="0">
                          <a:solidFill>
                            <a:schemeClr val="accent1">
                              <a:lumMod val="75000"/>
                            </a:schemeClr>
                          </a:solidFill>
                        </a:rPr>
                        <a:t>Demolition of 7 commercial structures</a:t>
                      </a:r>
                    </a:p>
                  </a:txBody>
                  <a:tcPr anchor="ctr"/>
                </a:tc>
                <a:extLst>
                  <a:ext uri="{0D108BD9-81ED-4DB2-BD59-A6C34878D82A}">
                    <a16:rowId xmlns:a16="http://schemas.microsoft.com/office/drawing/2014/main" val="728394759"/>
                  </a:ext>
                </a:extLst>
              </a:tr>
              <a:tr h="563880">
                <a:tc>
                  <a:txBody>
                    <a:bodyPr/>
                    <a:lstStyle/>
                    <a:p>
                      <a:r>
                        <a:rPr lang="en-US" dirty="0"/>
                        <a:t>FY 2024</a:t>
                      </a:r>
                    </a:p>
                  </a:txBody>
                  <a:tcPr anchor="ctr"/>
                </a:tc>
                <a:tc>
                  <a:txBody>
                    <a:bodyPr/>
                    <a:lstStyle/>
                    <a:p>
                      <a:pPr algn="ctr"/>
                      <a:r>
                        <a:rPr lang="en-US" sz="1800" b="0" dirty="0"/>
                        <a:t>Demolition &amp; Site Revitalization</a:t>
                      </a:r>
                    </a:p>
                  </a:txBody>
                  <a:tcPr anchor="ctr"/>
                </a:tc>
                <a:tc>
                  <a:txBody>
                    <a:bodyPr/>
                    <a:lstStyle/>
                    <a:p>
                      <a:pPr algn="ctr"/>
                      <a:r>
                        <a:rPr lang="en-US" dirty="0"/>
                        <a:t>$500,000</a:t>
                      </a:r>
                    </a:p>
                  </a:txBody>
                  <a:tcPr anchor="ctr"/>
                </a:tc>
                <a:tc>
                  <a:txBody>
                    <a:bodyPr/>
                    <a:lstStyle/>
                    <a:p>
                      <a:pPr algn="ctr"/>
                      <a:r>
                        <a:rPr lang="en-US" i="1" dirty="0"/>
                        <a:t>$366,882</a:t>
                      </a:r>
                    </a:p>
                  </a:txBody>
                  <a:tcPr anchor="ctr"/>
                </a:tc>
                <a:tc>
                  <a:txBody>
                    <a:bodyPr/>
                    <a:lstStyle/>
                    <a:p>
                      <a:pPr algn="ctr"/>
                      <a:r>
                        <a:rPr lang="en-US" sz="1800" b="0" dirty="0"/>
                        <a:t>Demolition of 29 structures</a:t>
                      </a:r>
                    </a:p>
                  </a:txBody>
                  <a:tcPr anchor="ctr"/>
                </a:tc>
                <a:extLst>
                  <a:ext uri="{0D108BD9-81ED-4DB2-BD59-A6C34878D82A}">
                    <a16:rowId xmlns:a16="http://schemas.microsoft.com/office/drawing/2014/main" val="2624865998"/>
                  </a:ext>
                </a:extLst>
              </a:tr>
              <a:tr h="563880">
                <a:tc>
                  <a:txBody>
                    <a:bodyPr/>
                    <a:lstStyle/>
                    <a:p>
                      <a:r>
                        <a:rPr lang="en-US" dirty="0"/>
                        <a:t>FY 2024</a:t>
                      </a:r>
                    </a:p>
                  </a:txBody>
                  <a:tcPr anchor="ctr"/>
                </a:tc>
                <a:tc>
                  <a:txBody>
                    <a:bodyPr/>
                    <a:lstStyle/>
                    <a:p>
                      <a:pPr algn="ctr"/>
                      <a:r>
                        <a:rPr lang="en-US" dirty="0"/>
                        <a:t>Welcome Home Ohio</a:t>
                      </a:r>
                    </a:p>
                  </a:txBody>
                  <a:tcPr anchor="ctr"/>
                </a:tc>
                <a:tc>
                  <a:txBody>
                    <a:bodyPr/>
                    <a:lstStyle/>
                    <a:p>
                      <a:pPr algn="ctr"/>
                      <a:r>
                        <a:rPr lang="en-US" dirty="0"/>
                        <a:t>$2,000,000</a:t>
                      </a:r>
                    </a:p>
                  </a:txBody>
                  <a:tcPr anchor="ctr"/>
                </a:tc>
                <a:tc>
                  <a:txBody>
                    <a:bodyPr/>
                    <a:lstStyle/>
                    <a:p>
                      <a:pPr algn="ctr"/>
                      <a:r>
                        <a:rPr lang="en-US" dirty="0"/>
                        <a:t>$600,000</a:t>
                      </a:r>
                    </a:p>
                  </a:txBody>
                  <a:tcPr anchor="ctr"/>
                </a:tc>
                <a:tc>
                  <a:txBody>
                    <a:bodyPr/>
                    <a:lstStyle/>
                    <a:p>
                      <a:pPr algn="ctr"/>
                      <a:r>
                        <a:rPr lang="en-US" sz="1800" b="0" dirty="0"/>
                        <a:t>Purchase &amp; Sale of 10 New Construction Homes </a:t>
                      </a:r>
                    </a:p>
                  </a:txBody>
                  <a:tcPr anchor="ctr"/>
                </a:tc>
                <a:extLst>
                  <a:ext uri="{0D108BD9-81ED-4DB2-BD59-A6C34878D82A}">
                    <a16:rowId xmlns:a16="http://schemas.microsoft.com/office/drawing/2014/main" val="678921114"/>
                  </a:ext>
                </a:extLst>
              </a:tr>
              <a:tr h="563880">
                <a:tc>
                  <a:txBody>
                    <a:bodyPr/>
                    <a:lstStyle/>
                    <a:p>
                      <a:r>
                        <a:rPr lang="en-US" dirty="0"/>
                        <a:t>FY 2024</a:t>
                      </a:r>
                    </a:p>
                  </a:txBody>
                  <a:tcPr anchor="ctr"/>
                </a:tc>
                <a:tc>
                  <a:txBody>
                    <a:bodyPr/>
                    <a:lstStyle/>
                    <a:p>
                      <a:pPr algn="ctr"/>
                      <a:r>
                        <a:rPr lang="en-US" dirty="0"/>
                        <a:t>Brownfield Remediation</a:t>
                      </a:r>
                    </a:p>
                  </a:txBody>
                  <a:tcPr anchor="ctr"/>
                </a:tc>
                <a:tc>
                  <a:txBody>
                    <a:bodyPr/>
                    <a:lstStyle/>
                    <a:p>
                      <a:pPr algn="ctr"/>
                      <a:r>
                        <a:rPr lang="en-US" dirty="0"/>
                        <a:t>$3,626,358</a:t>
                      </a:r>
                    </a:p>
                  </a:txBody>
                  <a:tcPr anchor="ctr"/>
                </a:tc>
                <a:tc>
                  <a:txBody>
                    <a:bodyPr/>
                    <a:lstStyle/>
                    <a:p>
                      <a:pPr algn="ctr"/>
                      <a:r>
                        <a:rPr lang="en-US" i="1" dirty="0"/>
                        <a:t>$580,817</a:t>
                      </a:r>
                    </a:p>
                  </a:txBody>
                  <a:tcPr anchor="ctr"/>
                </a:tc>
                <a:tc>
                  <a:txBody>
                    <a:bodyPr/>
                    <a:lstStyle/>
                    <a:p>
                      <a:pPr algn="ctr"/>
                      <a:r>
                        <a:rPr lang="en-US" dirty="0"/>
                        <a:t>3 Remediation Projects</a:t>
                      </a:r>
                    </a:p>
                  </a:txBody>
                  <a:tcPr anchor="ctr"/>
                </a:tc>
                <a:extLst>
                  <a:ext uri="{0D108BD9-81ED-4DB2-BD59-A6C34878D82A}">
                    <a16:rowId xmlns:a16="http://schemas.microsoft.com/office/drawing/2014/main" val="1152158595"/>
                  </a:ext>
                </a:extLst>
              </a:tr>
              <a:tr h="563880">
                <a:tc>
                  <a:txBody>
                    <a:bodyPr/>
                    <a:lstStyle/>
                    <a:p>
                      <a:r>
                        <a:rPr lang="en-US" dirty="0"/>
                        <a:t>FY 2026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t>Demolition &amp; Site Revitalization</a:t>
                      </a:r>
                    </a:p>
                  </a:txBody>
                  <a:tcPr anchor="ctr"/>
                </a:tc>
                <a:tc>
                  <a:txBody>
                    <a:bodyPr/>
                    <a:lstStyle/>
                    <a:p>
                      <a:pPr algn="ctr"/>
                      <a:r>
                        <a:rPr lang="en-US" dirty="0"/>
                        <a:t>$230,000 </a:t>
                      </a:r>
                      <a:r>
                        <a:rPr lang="en-US" sz="1200" b="1" i="1" dirty="0"/>
                        <a:t>pending</a:t>
                      </a:r>
                    </a:p>
                  </a:txBody>
                  <a:tcPr anchor="ctr"/>
                </a:tc>
                <a:tc>
                  <a:txBody>
                    <a:bodyPr/>
                    <a:lstStyle/>
                    <a:p>
                      <a:pPr algn="ctr"/>
                      <a:r>
                        <a:rPr lang="en-US" dirty="0"/>
                        <a:t>--</a:t>
                      </a:r>
                    </a:p>
                  </a:txBody>
                  <a:tcPr anchor="ctr"/>
                </a:tc>
                <a:tc>
                  <a:txBody>
                    <a:bodyPr/>
                    <a:lstStyle/>
                    <a:p>
                      <a:pPr algn="ctr"/>
                      <a:r>
                        <a:rPr lang="en-US" dirty="0"/>
                        <a:t>Multiple Demolition Projects</a:t>
                      </a:r>
                    </a:p>
                  </a:txBody>
                  <a:tcPr anchor="ctr"/>
                </a:tc>
                <a:extLst>
                  <a:ext uri="{0D108BD9-81ED-4DB2-BD59-A6C34878D82A}">
                    <a16:rowId xmlns:a16="http://schemas.microsoft.com/office/drawing/2014/main" val="508083640"/>
                  </a:ext>
                </a:extLst>
              </a:tr>
              <a:tr h="563880">
                <a:tc>
                  <a:txBody>
                    <a:bodyPr/>
                    <a:lstStyle/>
                    <a:p>
                      <a:r>
                        <a:rPr lang="en-US" dirty="0"/>
                        <a:t>FY 2026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Brownfield Remediation</a:t>
                      </a:r>
                    </a:p>
                  </a:txBody>
                  <a:tcPr anchor="ctr"/>
                </a:tc>
                <a:tc>
                  <a:txBody>
                    <a:bodyPr/>
                    <a:lstStyle/>
                    <a:p>
                      <a:pPr algn="ctr"/>
                      <a:r>
                        <a:rPr lang="en-US" dirty="0"/>
                        <a:t>$300,000 </a:t>
                      </a:r>
                      <a:r>
                        <a:rPr lang="en-US" sz="1200" b="1" i="1" dirty="0"/>
                        <a:t>pending</a:t>
                      </a:r>
                    </a:p>
                  </a:txBody>
                  <a:tcPr anchor="ctr"/>
                </a:tc>
                <a:tc>
                  <a:txBody>
                    <a:bodyPr/>
                    <a:lstStyle/>
                    <a:p>
                      <a:pPr algn="ctr"/>
                      <a:r>
                        <a:rPr lang="en-US" dirty="0"/>
                        <a:t>--</a:t>
                      </a:r>
                    </a:p>
                  </a:txBody>
                  <a:tcPr anchor="ctr"/>
                </a:tc>
                <a:tc>
                  <a:txBody>
                    <a:bodyPr/>
                    <a:lstStyle/>
                    <a:p>
                      <a:pPr algn="ctr"/>
                      <a:r>
                        <a:rPr lang="en-US" dirty="0"/>
                        <a:t>1 Assessment Project</a:t>
                      </a:r>
                    </a:p>
                  </a:txBody>
                  <a:tcPr anchor="ctr"/>
                </a:tc>
                <a:extLst>
                  <a:ext uri="{0D108BD9-81ED-4DB2-BD59-A6C34878D82A}">
                    <a16:rowId xmlns:a16="http://schemas.microsoft.com/office/drawing/2014/main" val="3791547104"/>
                  </a:ext>
                </a:extLst>
              </a:tr>
            </a:tbl>
          </a:graphicData>
        </a:graphic>
      </p:graphicFrame>
      <p:pic>
        <p:nvPicPr>
          <p:cNvPr id="2050" name="Picture 2" descr="Development">
            <a:extLst>
              <a:ext uri="{FF2B5EF4-FFF2-40B4-BE49-F238E27FC236}">
                <a16:creationId xmlns:a16="http://schemas.microsoft.com/office/drawing/2014/main" id="{542235A1-E6BA-2941-F8F9-BC82C4534A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1178" y="699466"/>
            <a:ext cx="2662518" cy="733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353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C8C1D-B765-A001-1CF1-1340DD0673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AD1E91-4D43-E905-B1DE-EF1F009D2F91}"/>
              </a:ext>
            </a:extLst>
          </p:cNvPr>
          <p:cNvSpPr>
            <a:spLocks noGrp="1"/>
          </p:cNvSpPr>
          <p:nvPr>
            <p:ph type="title"/>
          </p:nvPr>
        </p:nvSpPr>
        <p:spPr/>
        <p:txBody>
          <a:bodyPr/>
          <a:lstStyle/>
          <a:p>
            <a:r>
              <a:rPr lang="en-US" dirty="0"/>
              <a:t>Litigation &amp; Land Bank Operations</a:t>
            </a:r>
          </a:p>
        </p:txBody>
      </p:sp>
      <p:sp>
        <p:nvSpPr>
          <p:cNvPr id="3" name="Text Placeholder 2">
            <a:extLst>
              <a:ext uri="{FF2B5EF4-FFF2-40B4-BE49-F238E27FC236}">
                <a16:creationId xmlns:a16="http://schemas.microsoft.com/office/drawing/2014/main" id="{37690A8F-5789-1D77-AD6B-ABCFC7777082}"/>
              </a:ext>
            </a:extLst>
          </p:cNvPr>
          <p:cNvSpPr>
            <a:spLocks noGrp="1"/>
          </p:cNvSpPr>
          <p:nvPr>
            <p:ph type="body" idx="1"/>
          </p:nvPr>
        </p:nvSpPr>
        <p:spPr/>
        <p:txBody>
          <a:bodyPr>
            <a:normAutofit/>
          </a:bodyPr>
          <a:lstStyle/>
          <a:p>
            <a:endParaRPr lang="en-US" sz="2400" dirty="0"/>
          </a:p>
        </p:txBody>
      </p:sp>
    </p:spTree>
    <p:extLst>
      <p:ext uri="{BB962C8B-B14F-4D97-AF65-F5344CB8AC3E}">
        <p14:creationId xmlns:p14="http://schemas.microsoft.com/office/powerpoint/2010/main" val="4259745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52242D2-D82A-AEE0-6ABC-25786E1A9A5C}"/>
              </a:ext>
            </a:extLst>
          </p:cNvPr>
          <p:cNvSpPr>
            <a:spLocks noGrp="1"/>
          </p:cNvSpPr>
          <p:nvPr>
            <p:ph idx="1"/>
          </p:nvPr>
        </p:nvSpPr>
        <p:spPr/>
        <p:txBody>
          <a:bodyPr/>
          <a:lstStyle/>
          <a:p>
            <a:pPr marL="0" indent="0">
              <a:buNone/>
            </a:pPr>
            <a:r>
              <a:rPr lang="en-US" dirty="0">
                <a:solidFill>
                  <a:schemeClr val="accent2"/>
                </a:solidFill>
              </a:rPr>
              <a:t>TYLER v. HENNEPIN COUNTY </a:t>
            </a:r>
            <a:br>
              <a:rPr lang="en-US" dirty="0">
                <a:solidFill>
                  <a:schemeClr val="accent2"/>
                </a:solidFill>
              </a:rPr>
            </a:br>
            <a:endParaRPr lang="en-US" dirty="0"/>
          </a:p>
        </p:txBody>
      </p:sp>
      <p:sp>
        <p:nvSpPr>
          <p:cNvPr id="3" name="Subtitle 2">
            <a:extLst>
              <a:ext uri="{FF2B5EF4-FFF2-40B4-BE49-F238E27FC236}">
                <a16:creationId xmlns:a16="http://schemas.microsoft.com/office/drawing/2014/main" id="{90B5136A-BDD1-09A3-5410-401BB0E22D39}"/>
              </a:ext>
            </a:extLst>
          </p:cNvPr>
          <p:cNvSpPr txBox="1">
            <a:spLocks/>
          </p:cNvSpPr>
          <p:nvPr/>
        </p:nvSpPr>
        <p:spPr>
          <a:xfrm>
            <a:off x="1293412" y="3355416"/>
            <a:ext cx="9144000" cy="1655762"/>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Limits recovery to what is owed in taxes and no more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Need for a sale to provide the party owed potential surplus funds derived from the sale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Failure to do so violates the taking clause of the 5</a:t>
            </a:r>
            <a:r>
              <a:rPr kumimoji="0" lang="en-US" sz="2400" b="0" i="0" u="none" strike="noStrike" kern="1200" cap="none" spc="0" normalizeH="0" baseline="30000" noProof="0" dirty="0">
                <a:ln>
                  <a:noFill/>
                </a:ln>
                <a:solidFill>
                  <a:sysClr val="windowText" lastClr="000000"/>
                </a:solidFill>
                <a:effectLst/>
                <a:uLnTx/>
                <a:uFillTx/>
                <a:latin typeface="Aptos" panose="02110004020202020204"/>
                <a:ea typeface="+mn-ea"/>
                <a:cs typeface="+mn-cs"/>
              </a:rPr>
              <a:t>th</a:t>
            </a: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amendment of the U.S. Constitution</a:t>
            </a:r>
          </a:p>
        </p:txBody>
      </p:sp>
      <p:sp>
        <p:nvSpPr>
          <p:cNvPr id="4" name="Title 4">
            <a:extLst>
              <a:ext uri="{FF2B5EF4-FFF2-40B4-BE49-F238E27FC236}">
                <a16:creationId xmlns:a16="http://schemas.microsoft.com/office/drawing/2014/main" id="{C569BF3D-3F9B-92AA-69EB-8B9D1D88FCC9}"/>
              </a:ext>
            </a:extLst>
          </p:cNvPr>
          <p:cNvSpPr txBox="1">
            <a:spLocks/>
          </p:cNvSpPr>
          <p:nvPr/>
        </p:nvSpPr>
        <p:spPr>
          <a:xfrm>
            <a:off x="864410" y="0"/>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accent1"/>
                </a:solidFill>
                <a:latin typeface="Century Gothic" panose="020B0502020202020204"/>
              </a:rPr>
              <a:t>Litigation &amp; Land bank operations</a:t>
            </a:r>
          </a:p>
        </p:txBody>
      </p:sp>
    </p:spTree>
    <p:extLst>
      <p:ext uri="{BB962C8B-B14F-4D97-AF65-F5344CB8AC3E}">
        <p14:creationId xmlns:p14="http://schemas.microsoft.com/office/powerpoint/2010/main" val="3089373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B6824-C7A9-4C24-5250-ED2505418D5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39E64D5-EDD8-2332-5DFB-C5917BAB9609}"/>
              </a:ext>
            </a:extLst>
          </p:cNvPr>
          <p:cNvSpPr>
            <a:spLocks noGrp="1"/>
          </p:cNvSpPr>
          <p:nvPr>
            <p:ph idx="1"/>
          </p:nvPr>
        </p:nvSpPr>
        <p:spPr/>
        <p:txBody>
          <a:bodyPr/>
          <a:lstStyle/>
          <a:p>
            <a:pPr marL="0" indent="0">
              <a:buNone/>
            </a:pPr>
            <a:r>
              <a:rPr lang="en-US" dirty="0">
                <a:solidFill>
                  <a:schemeClr val="accent2"/>
                </a:solidFill>
              </a:rPr>
              <a:t>TYLER v. HENNEPIN COUNTY </a:t>
            </a:r>
            <a:br>
              <a:rPr lang="en-US" dirty="0">
                <a:solidFill>
                  <a:schemeClr val="accent2"/>
                </a:solidFill>
              </a:rPr>
            </a:br>
            <a:endParaRPr lang="en-US" dirty="0"/>
          </a:p>
        </p:txBody>
      </p:sp>
      <p:sp>
        <p:nvSpPr>
          <p:cNvPr id="12" name="Title 4">
            <a:extLst>
              <a:ext uri="{FF2B5EF4-FFF2-40B4-BE49-F238E27FC236}">
                <a16:creationId xmlns:a16="http://schemas.microsoft.com/office/drawing/2014/main" id="{BC4364CA-44C6-B46E-F1E6-D55341B34FE6}"/>
              </a:ext>
            </a:extLst>
          </p:cNvPr>
          <p:cNvSpPr txBox="1">
            <a:spLocks/>
          </p:cNvSpPr>
          <p:nvPr/>
        </p:nvSpPr>
        <p:spPr>
          <a:xfrm>
            <a:off x="864410" y="0"/>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accent1"/>
                </a:solidFill>
                <a:latin typeface="Century Gothic" panose="020B0502020202020204"/>
              </a:rPr>
              <a:t>Litigation &amp; Land bank operations</a:t>
            </a:r>
          </a:p>
        </p:txBody>
      </p:sp>
      <p:sp>
        <p:nvSpPr>
          <p:cNvPr id="3" name="Subtitle 2">
            <a:extLst>
              <a:ext uri="{FF2B5EF4-FFF2-40B4-BE49-F238E27FC236}">
                <a16:creationId xmlns:a16="http://schemas.microsoft.com/office/drawing/2014/main" id="{DB4095A8-208D-5E36-26B5-56C3C9C3D761}"/>
              </a:ext>
            </a:extLst>
          </p:cNvPr>
          <p:cNvSpPr txBox="1">
            <a:spLocks/>
          </p:cNvSpPr>
          <p:nvPr/>
        </p:nvSpPr>
        <p:spPr>
          <a:xfrm>
            <a:off x="1232452" y="3429000"/>
            <a:ext cx="9843980" cy="2494722"/>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Seems to resolve the issue of the legality of direct transfers to an eligible entity under Ohio law in an expedited tax foreclosure case without a sale and compensation to the owner.</a:t>
            </a:r>
            <a:br>
              <a:rPr lang="en-US" dirty="0"/>
            </a:br>
            <a:endParaRPr lang="en-US" dirty="0"/>
          </a:p>
          <a:p>
            <a:pPr marL="342900" indent="-342900" algn="l">
              <a:buFont typeface="Arial" panose="020B0604020202020204" pitchFamily="34" charset="0"/>
              <a:buChar char="•"/>
            </a:pPr>
            <a:r>
              <a:rPr lang="en-US" dirty="0"/>
              <a:t>Though the Ohio process already had some protection the legislature is in the process of making revisions to O.R.C. 323.78 to make it clear that owners and other interested parties can request a public auction sale to unlock potential surplus value</a:t>
            </a:r>
            <a:br>
              <a:rPr lang="en-US" dirty="0"/>
            </a:br>
            <a:endParaRPr lang="en-US" dirty="0"/>
          </a:p>
          <a:p>
            <a:pPr marL="342900" indent="-342900" algn="l">
              <a:buFont typeface="Arial" panose="020B0604020202020204" pitchFamily="34" charset="0"/>
              <a:buChar char="•"/>
            </a:pPr>
            <a:r>
              <a:rPr lang="en-US" dirty="0"/>
              <a:t>Bottom line is that you have to create a way to recover surplus value for the owner or other interested party.</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B7AF014A-8932-98E4-EFC2-4B0ABA5C11CA}"/>
              </a:ext>
            </a:extLst>
          </p:cNvPr>
          <p:cNvSpPr txBox="1"/>
          <p:nvPr/>
        </p:nvSpPr>
        <p:spPr>
          <a:xfrm>
            <a:off x="1576347" y="2933508"/>
            <a:ext cx="6094674" cy="369332"/>
          </a:xfrm>
          <a:prstGeom prst="rect">
            <a:avLst/>
          </a:prstGeom>
          <a:noFill/>
        </p:spPr>
        <p:txBody>
          <a:bodyPr wrap="square">
            <a:spAutoFit/>
          </a:bodyPr>
          <a:lstStyle/>
          <a:p>
            <a:r>
              <a:rPr lang="en-US" dirty="0"/>
              <a:t>598 U.S. 631 (2023)</a:t>
            </a:r>
          </a:p>
        </p:txBody>
      </p:sp>
    </p:spTree>
    <p:extLst>
      <p:ext uri="{BB962C8B-B14F-4D97-AF65-F5344CB8AC3E}">
        <p14:creationId xmlns:p14="http://schemas.microsoft.com/office/powerpoint/2010/main" val="17125975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00F31-861F-42CA-33CA-5351068A1876}"/>
            </a:ext>
          </a:extLst>
        </p:cNvPr>
        <p:cNvGrpSpPr/>
        <p:nvPr/>
      </p:nvGrpSpPr>
      <p:grpSpPr>
        <a:xfrm>
          <a:off x="0" y="0"/>
          <a:ext cx="0" cy="0"/>
          <a:chOff x="0" y="0"/>
          <a:chExt cx="0" cy="0"/>
        </a:xfrm>
      </p:grpSpPr>
      <p:sp>
        <p:nvSpPr>
          <p:cNvPr id="12" name="Title 4">
            <a:extLst>
              <a:ext uri="{FF2B5EF4-FFF2-40B4-BE49-F238E27FC236}">
                <a16:creationId xmlns:a16="http://schemas.microsoft.com/office/drawing/2014/main" id="{F6C1F06A-C498-4DF0-D908-B478E4C8A468}"/>
              </a:ext>
            </a:extLst>
          </p:cNvPr>
          <p:cNvSpPr txBox="1">
            <a:spLocks/>
          </p:cNvSpPr>
          <p:nvPr/>
        </p:nvSpPr>
        <p:spPr>
          <a:xfrm>
            <a:off x="872362" y="139141"/>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000" dirty="0">
                <a:solidFill>
                  <a:schemeClr val="accent1"/>
                </a:solidFill>
                <a:latin typeface="Century Gothic" panose="020B0502020202020204"/>
              </a:rPr>
              <a:t>Expedited Foreclosure process for tax delinquent abandoned property in Stark County</a:t>
            </a:r>
          </a:p>
        </p:txBody>
      </p:sp>
      <p:sp>
        <p:nvSpPr>
          <p:cNvPr id="7" name="Content Placeholder 2">
            <a:extLst>
              <a:ext uri="{FF2B5EF4-FFF2-40B4-BE49-F238E27FC236}">
                <a16:creationId xmlns:a16="http://schemas.microsoft.com/office/drawing/2014/main" id="{84ADFDC4-2567-BD9E-AF5B-FE28966D4A5C}"/>
              </a:ext>
            </a:extLst>
          </p:cNvPr>
          <p:cNvSpPr>
            <a:spLocks noGrp="1"/>
          </p:cNvSpPr>
          <p:nvPr>
            <p:ph idx="1"/>
          </p:nvPr>
        </p:nvSpPr>
        <p:spPr>
          <a:xfrm>
            <a:off x="938254" y="2886322"/>
            <a:ext cx="10415545" cy="3668590"/>
          </a:xfrm>
        </p:spPr>
        <p:txBody>
          <a:bodyPr>
            <a:normAutofit fontScale="70000" lnSpcReduction="20000"/>
          </a:bodyPr>
          <a:lstStyle/>
          <a:p>
            <a:r>
              <a:rPr lang="en-US" dirty="0"/>
              <a:t>Conventional foreclosure through the Courts  requires a Sheriff Sale and two attempts. If no  bid no sale after two attempts the property will likely be forfeited to the State and sold at a later date by the County Auditor.</a:t>
            </a:r>
          </a:p>
          <a:p>
            <a:r>
              <a:rPr lang="en-US" dirty="0"/>
              <a:t>Upon request the Land Bank can acquire property forfeited from the Auditor’s list free and clear liens O.R.C. 5723.04(B)</a:t>
            </a:r>
          </a:p>
          <a:p>
            <a:r>
              <a:rPr lang="en-US" dirty="0"/>
              <a:t>The Board of Revision has jurisdiction over  expedited foreclosure under Ohio Law and in many cases can order a transfer of abandoned property directly to the Land Bank and avoid a sale.</a:t>
            </a:r>
          </a:p>
          <a:p>
            <a:r>
              <a:rPr lang="en-US" dirty="0"/>
              <a:t>Direct transfers to the Land Bank may occur if taxes due exceed the value of the property and if the 28 day alternate redemption period  invoked by the Treasurer expires.</a:t>
            </a:r>
          </a:p>
          <a:p>
            <a:endParaRPr lang="en-US" dirty="0"/>
          </a:p>
        </p:txBody>
      </p:sp>
      <p:sp>
        <p:nvSpPr>
          <p:cNvPr id="8" name="TextBox 7">
            <a:extLst>
              <a:ext uri="{FF2B5EF4-FFF2-40B4-BE49-F238E27FC236}">
                <a16:creationId xmlns:a16="http://schemas.microsoft.com/office/drawing/2014/main" id="{72DA4851-57DA-CB63-02A9-AF1023C12559}"/>
              </a:ext>
            </a:extLst>
          </p:cNvPr>
          <p:cNvSpPr txBox="1"/>
          <p:nvPr/>
        </p:nvSpPr>
        <p:spPr>
          <a:xfrm>
            <a:off x="872362" y="2152779"/>
            <a:ext cx="6094674" cy="400110"/>
          </a:xfrm>
          <a:prstGeom prst="rect">
            <a:avLst/>
          </a:prstGeom>
          <a:noFill/>
        </p:spPr>
        <p:txBody>
          <a:bodyPr wrap="square">
            <a:spAutoFit/>
          </a:bodyPr>
          <a:lstStyle/>
          <a:p>
            <a:r>
              <a:rPr lang="en-US" sz="2000" dirty="0">
                <a:solidFill>
                  <a:schemeClr val="accent2"/>
                </a:solidFill>
              </a:rPr>
              <a:t>ORC 323.66 – 323.79</a:t>
            </a:r>
          </a:p>
        </p:txBody>
      </p:sp>
    </p:spTree>
    <p:extLst>
      <p:ext uri="{BB962C8B-B14F-4D97-AF65-F5344CB8AC3E}">
        <p14:creationId xmlns:p14="http://schemas.microsoft.com/office/powerpoint/2010/main" val="3211109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FEC3D-7B69-629C-D4EE-28222CA882F4}"/>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099588F-FEC8-2C64-7C71-EEF23E40CD8B}"/>
              </a:ext>
            </a:extLst>
          </p:cNvPr>
          <p:cNvSpPr txBox="1">
            <a:spLocks/>
          </p:cNvSpPr>
          <p:nvPr/>
        </p:nvSpPr>
        <p:spPr>
          <a:xfrm>
            <a:off x="1230502" y="1997798"/>
            <a:ext cx="10515600"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latin typeface="Aptos" panose="020B0004020202020204" pitchFamily="34" charset="0"/>
            </a:endParaRPr>
          </a:p>
          <a:p>
            <a:r>
              <a:rPr lang="en-US" dirty="0">
                <a:latin typeface="Aptos" panose="020B0004020202020204" pitchFamily="34" charset="0"/>
              </a:rPr>
              <a:t>Feltner v. Cuyahoga County Board of Revision </a:t>
            </a:r>
            <a:br>
              <a:rPr lang="en-US" dirty="0">
                <a:latin typeface="Aptos" panose="020B0004020202020204" pitchFamily="34" charset="0"/>
              </a:rPr>
            </a:br>
            <a:r>
              <a:rPr lang="en-US" b="1" dirty="0">
                <a:solidFill>
                  <a:schemeClr val="accent2"/>
                </a:solidFill>
                <a:latin typeface="Aptos" panose="020B0004020202020204" pitchFamily="34" charset="0"/>
              </a:rPr>
              <a:t>160 Ohio St. 3d 359 (2020)</a:t>
            </a:r>
          </a:p>
          <a:p>
            <a:pPr marL="0" indent="0">
              <a:buFont typeface="Arial" panose="020B0604020202020204" pitchFamily="34" charset="0"/>
              <a:buNone/>
            </a:pPr>
            <a:endParaRPr lang="en-US" dirty="0">
              <a:latin typeface="Aptos" panose="020B0004020202020204" pitchFamily="34" charset="0"/>
            </a:endParaRPr>
          </a:p>
          <a:p>
            <a:r>
              <a:rPr lang="en-US" dirty="0">
                <a:latin typeface="Aptos" panose="020B0004020202020204" pitchFamily="34" charset="0"/>
              </a:rPr>
              <a:t>State ex rel. US Bank Trust, Natl. Assn. v. Cuyahoga Cty. </a:t>
            </a:r>
            <a:br>
              <a:rPr lang="en-US" dirty="0">
                <a:latin typeface="Aptos" panose="020B0004020202020204" pitchFamily="34" charset="0"/>
              </a:rPr>
            </a:br>
            <a:r>
              <a:rPr lang="en-US" b="1" dirty="0">
                <a:solidFill>
                  <a:schemeClr val="accent2"/>
                </a:solidFill>
                <a:latin typeface="Aptos" panose="020B0004020202020204" pitchFamily="34" charset="0"/>
              </a:rPr>
              <a:t>172 Ohio St. 3d 295 (April 4, 2023)</a:t>
            </a:r>
            <a:br>
              <a:rPr lang="en-US" dirty="0">
                <a:solidFill>
                  <a:schemeClr val="accent2"/>
                </a:solidFill>
                <a:latin typeface="Aptos" panose="020B0004020202020204" pitchFamily="34" charset="0"/>
              </a:rPr>
            </a:br>
            <a:r>
              <a:rPr lang="en-US" dirty="0">
                <a:latin typeface="Aptos" panose="020B0004020202020204" pitchFamily="34" charset="0"/>
              </a:rPr>
              <a:t> </a:t>
            </a:r>
          </a:p>
          <a:p>
            <a:r>
              <a:rPr lang="en-US" dirty="0">
                <a:latin typeface="Aptos" panose="020B0004020202020204" pitchFamily="34" charset="0"/>
              </a:rPr>
              <a:t>Tyler v. Hennepin County  </a:t>
            </a:r>
            <a:br>
              <a:rPr lang="en-US" dirty="0">
                <a:latin typeface="Aptos" panose="020B0004020202020204" pitchFamily="34" charset="0"/>
              </a:rPr>
            </a:br>
            <a:r>
              <a:rPr lang="en-US" b="1" dirty="0">
                <a:solidFill>
                  <a:schemeClr val="accent2"/>
                </a:solidFill>
                <a:latin typeface="Aptos" panose="020B0004020202020204" pitchFamily="34" charset="0"/>
              </a:rPr>
              <a:t>598 U.S 631 (May 25</a:t>
            </a:r>
            <a:r>
              <a:rPr lang="en-US" b="1" baseline="30000" dirty="0">
                <a:solidFill>
                  <a:schemeClr val="accent2"/>
                </a:solidFill>
                <a:latin typeface="Aptos" panose="020B0004020202020204" pitchFamily="34" charset="0"/>
              </a:rPr>
              <a:t>th</a:t>
            </a:r>
            <a:r>
              <a:rPr lang="en-US" b="1" dirty="0">
                <a:solidFill>
                  <a:schemeClr val="accent2"/>
                </a:solidFill>
                <a:latin typeface="Aptos" panose="020B0004020202020204" pitchFamily="34" charset="0"/>
              </a:rPr>
              <a:t> 2023)</a:t>
            </a: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p:txBody>
      </p:sp>
      <p:sp>
        <p:nvSpPr>
          <p:cNvPr id="12" name="Title 4">
            <a:extLst>
              <a:ext uri="{FF2B5EF4-FFF2-40B4-BE49-F238E27FC236}">
                <a16:creationId xmlns:a16="http://schemas.microsoft.com/office/drawing/2014/main" id="{A6A49D9D-E161-23AF-38C6-567FD01F44AE}"/>
              </a:ext>
            </a:extLst>
          </p:cNvPr>
          <p:cNvSpPr txBox="1">
            <a:spLocks/>
          </p:cNvSpPr>
          <p:nvPr/>
        </p:nvSpPr>
        <p:spPr>
          <a:xfrm>
            <a:off x="872362" y="139141"/>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000" dirty="0">
                <a:solidFill>
                  <a:schemeClr val="accent1"/>
                </a:solidFill>
                <a:latin typeface="Century Gothic" panose="020B0502020202020204"/>
              </a:rPr>
              <a:t>Litigation &amp; challenges to expedited foreclosures </a:t>
            </a:r>
            <a:br>
              <a:rPr lang="en-US" sz="3000" dirty="0">
                <a:solidFill>
                  <a:schemeClr val="accent1"/>
                </a:solidFill>
                <a:latin typeface="Century Gothic" panose="020B0502020202020204"/>
              </a:rPr>
            </a:br>
            <a:r>
              <a:rPr lang="en-US" sz="3000" dirty="0">
                <a:solidFill>
                  <a:schemeClr val="accent1"/>
                </a:solidFill>
                <a:latin typeface="Century Gothic" panose="020B0502020202020204"/>
              </a:rPr>
              <a:t>by the Board of revision &amp; direct transfers </a:t>
            </a:r>
            <a:br>
              <a:rPr lang="en-US" sz="3000" dirty="0">
                <a:solidFill>
                  <a:schemeClr val="accent1"/>
                </a:solidFill>
                <a:latin typeface="Century Gothic" panose="020B0502020202020204"/>
              </a:rPr>
            </a:br>
            <a:r>
              <a:rPr lang="en-US" sz="3000" dirty="0">
                <a:solidFill>
                  <a:schemeClr val="accent1"/>
                </a:solidFill>
                <a:latin typeface="Century Gothic" panose="020B0502020202020204"/>
              </a:rPr>
              <a:t>to land banks </a:t>
            </a:r>
          </a:p>
        </p:txBody>
      </p:sp>
    </p:spTree>
    <p:extLst>
      <p:ext uri="{BB962C8B-B14F-4D97-AF65-F5344CB8AC3E}">
        <p14:creationId xmlns:p14="http://schemas.microsoft.com/office/powerpoint/2010/main" val="3806963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2116-C4A2-AB97-F42A-D3F651CCF1F8}"/>
            </a:ext>
          </a:extLst>
        </p:cNvPr>
        <p:cNvGrpSpPr/>
        <p:nvPr/>
      </p:nvGrpSpPr>
      <p:grpSpPr>
        <a:xfrm>
          <a:off x="0" y="0"/>
          <a:ext cx="0" cy="0"/>
          <a:chOff x="0" y="0"/>
          <a:chExt cx="0" cy="0"/>
        </a:xfrm>
      </p:grpSpPr>
      <p:sp>
        <p:nvSpPr>
          <p:cNvPr id="12" name="Title 4">
            <a:extLst>
              <a:ext uri="{FF2B5EF4-FFF2-40B4-BE49-F238E27FC236}">
                <a16:creationId xmlns:a16="http://schemas.microsoft.com/office/drawing/2014/main" id="{D309736B-DA5E-4698-9882-89AEF1CD9981}"/>
              </a:ext>
            </a:extLst>
          </p:cNvPr>
          <p:cNvSpPr txBox="1">
            <a:spLocks/>
          </p:cNvSpPr>
          <p:nvPr/>
        </p:nvSpPr>
        <p:spPr>
          <a:xfrm>
            <a:off x="872362" y="139141"/>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000" dirty="0">
                <a:solidFill>
                  <a:schemeClr val="accent1"/>
                </a:solidFill>
                <a:latin typeface="Century Gothic" panose="020B0502020202020204"/>
              </a:rPr>
              <a:t>The effects of Tyler v. Hennepin county </a:t>
            </a:r>
            <a:br>
              <a:rPr lang="en-US" sz="3000" dirty="0">
                <a:solidFill>
                  <a:schemeClr val="accent1"/>
                </a:solidFill>
                <a:latin typeface="Century Gothic" panose="020B0502020202020204"/>
              </a:rPr>
            </a:br>
            <a:r>
              <a:rPr lang="en-US" sz="3000" dirty="0">
                <a:solidFill>
                  <a:schemeClr val="accent1"/>
                </a:solidFill>
                <a:latin typeface="Century Gothic" panose="020B0502020202020204"/>
              </a:rPr>
              <a:t>&amp; Ohio Land Bank operations</a:t>
            </a:r>
          </a:p>
        </p:txBody>
      </p:sp>
      <p:sp>
        <p:nvSpPr>
          <p:cNvPr id="7" name="Content Placeholder 2">
            <a:extLst>
              <a:ext uri="{FF2B5EF4-FFF2-40B4-BE49-F238E27FC236}">
                <a16:creationId xmlns:a16="http://schemas.microsoft.com/office/drawing/2014/main" id="{0EEDF50C-DA06-96BA-7355-D88615FA1B46}"/>
              </a:ext>
            </a:extLst>
          </p:cNvPr>
          <p:cNvSpPr>
            <a:spLocks noGrp="1"/>
          </p:cNvSpPr>
          <p:nvPr>
            <p:ph idx="1"/>
          </p:nvPr>
        </p:nvSpPr>
        <p:spPr>
          <a:xfrm>
            <a:off x="979351" y="2537000"/>
            <a:ext cx="10415545" cy="3570137"/>
          </a:xfrm>
        </p:spPr>
        <p:txBody>
          <a:bodyPr>
            <a:normAutofit fontScale="92500"/>
          </a:bodyPr>
          <a:lstStyle/>
          <a:p>
            <a:r>
              <a:rPr lang="en-US" dirty="0"/>
              <a:t>Ohio Land Banks rely on expedited foreclosure processes to acquire properties for programs that are consistent with the Land Bank’s mission, such as Side Lot and TAAP, and in general for the reutilization of non-productive abandoned property</a:t>
            </a:r>
            <a:br>
              <a:rPr lang="en-US" dirty="0"/>
            </a:br>
            <a:endParaRPr lang="en-US" dirty="0"/>
          </a:p>
          <a:p>
            <a:r>
              <a:rPr lang="en-US" dirty="0"/>
              <a:t>A sheriff sale causes delays, adds to expense, and interferes with planning in cases that result in a sale to a third party</a:t>
            </a:r>
          </a:p>
          <a:p>
            <a:endParaRPr lang="en-US" dirty="0"/>
          </a:p>
        </p:txBody>
      </p:sp>
    </p:spTree>
    <p:extLst>
      <p:ext uri="{BB962C8B-B14F-4D97-AF65-F5344CB8AC3E}">
        <p14:creationId xmlns:p14="http://schemas.microsoft.com/office/powerpoint/2010/main" val="2299608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D0C33-7464-7FCC-1F72-78D2A1578330}"/>
            </a:ext>
          </a:extLst>
        </p:cNvPr>
        <p:cNvGrpSpPr/>
        <p:nvPr/>
      </p:nvGrpSpPr>
      <p:grpSpPr>
        <a:xfrm>
          <a:off x="0" y="0"/>
          <a:ext cx="0" cy="0"/>
          <a:chOff x="0" y="0"/>
          <a:chExt cx="0" cy="0"/>
        </a:xfrm>
      </p:grpSpPr>
      <p:sp>
        <p:nvSpPr>
          <p:cNvPr id="12" name="Title 4">
            <a:extLst>
              <a:ext uri="{FF2B5EF4-FFF2-40B4-BE49-F238E27FC236}">
                <a16:creationId xmlns:a16="http://schemas.microsoft.com/office/drawing/2014/main" id="{78504EDB-B3C0-7CF1-128C-875C881265DE}"/>
              </a:ext>
            </a:extLst>
          </p:cNvPr>
          <p:cNvSpPr txBox="1">
            <a:spLocks/>
          </p:cNvSpPr>
          <p:nvPr/>
        </p:nvSpPr>
        <p:spPr>
          <a:xfrm>
            <a:off x="872362" y="139141"/>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000" dirty="0">
                <a:solidFill>
                  <a:schemeClr val="accent1"/>
                </a:solidFill>
                <a:latin typeface="Century Gothic" panose="020B0502020202020204"/>
              </a:rPr>
              <a:t>Board of revision orders in light of the Hennepin decision</a:t>
            </a:r>
          </a:p>
        </p:txBody>
      </p:sp>
      <p:sp>
        <p:nvSpPr>
          <p:cNvPr id="2" name="Content Placeholder 2">
            <a:extLst>
              <a:ext uri="{FF2B5EF4-FFF2-40B4-BE49-F238E27FC236}">
                <a16:creationId xmlns:a16="http://schemas.microsoft.com/office/drawing/2014/main" id="{A0CCB158-284F-6834-B0ED-1D07BE177A38}"/>
              </a:ext>
            </a:extLst>
          </p:cNvPr>
          <p:cNvSpPr txBox="1">
            <a:spLocks/>
          </p:cNvSpPr>
          <p:nvPr/>
        </p:nvSpPr>
        <p:spPr>
          <a:xfrm>
            <a:off x="766280" y="2272324"/>
            <a:ext cx="10515600" cy="405655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If the taxes and impositions (costs) owed exceed the value of the property as shown by the county auditor’s valuation, then it is likely that a direct order of transfer can be made without a potential consequence of a valid equity claim.</a:t>
            </a:r>
            <a:br>
              <a:rPr lang="en-US" dirty="0"/>
            </a:br>
            <a:endParaRPr lang="en-US" dirty="0"/>
          </a:p>
          <a:p>
            <a:r>
              <a:rPr lang="en-US" dirty="0"/>
              <a:t>If the valuation is greater than the taxes owed and therefore  potential equity exists, then a direct transfer may not  be proper under the Hennepin decision.  (There may be a possibility of waiver under Ohio Law).</a:t>
            </a:r>
            <a:br>
              <a:rPr lang="en-US" dirty="0"/>
            </a:br>
            <a:endParaRPr lang="en-US" dirty="0"/>
          </a:p>
          <a:p>
            <a:r>
              <a:rPr lang="en-US" dirty="0"/>
              <a:t>Many if not most Land Banks in Ohio stopped using the BOR and direct transfers even before Hennepin when lawsuits started to appear in the Courts challenging the direct transfers as the unlawful taking of property .</a:t>
            </a:r>
          </a:p>
          <a:p>
            <a:endParaRPr lang="en-US" dirty="0"/>
          </a:p>
        </p:txBody>
      </p:sp>
    </p:spTree>
    <p:extLst>
      <p:ext uri="{BB962C8B-B14F-4D97-AF65-F5344CB8AC3E}">
        <p14:creationId xmlns:p14="http://schemas.microsoft.com/office/powerpoint/2010/main" val="19085042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3D9B4-C994-4CD6-D243-8D4AB62404BF}"/>
              </a:ext>
            </a:extLst>
          </p:cNvPr>
          <p:cNvSpPr>
            <a:spLocks noGrp="1"/>
          </p:cNvSpPr>
          <p:nvPr>
            <p:ph type="title"/>
          </p:nvPr>
        </p:nvSpPr>
        <p:spPr/>
        <p:txBody>
          <a:bodyPr/>
          <a:lstStyle/>
          <a:p>
            <a:r>
              <a:rPr lang="en-US" dirty="0"/>
              <a:t>Legislative Changes</a:t>
            </a:r>
          </a:p>
        </p:txBody>
      </p:sp>
      <p:sp>
        <p:nvSpPr>
          <p:cNvPr id="3" name="Text Placeholder 2">
            <a:extLst>
              <a:ext uri="{FF2B5EF4-FFF2-40B4-BE49-F238E27FC236}">
                <a16:creationId xmlns:a16="http://schemas.microsoft.com/office/drawing/2014/main" id="{26839819-7BBD-5DAD-FCB7-047113E0E7C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59861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F94A7-CDAF-42F0-E774-96DACD78B70B}"/>
            </a:ext>
          </a:extLst>
        </p:cNvPr>
        <p:cNvGrpSpPr/>
        <p:nvPr/>
      </p:nvGrpSpPr>
      <p:grpSpPr>
        <a:xfrm>
          <a:off x="0" y="0"/>
          <a:ext cx="0" cy="0"/>
          <a:chOff x="0" y="0"/>
          <a:chExt cx="0" cy="0"/>
        </a:xfrm>
      </p:grpSpPr>
      <p:sp>
        <p:nvSpPr>
          <p:cNvPr id="12" name="Title 4">
            <a:extLst>
              <a:ext uri="{FF2B5EF4-FFF2-40B4-BE49-F238E27FC236}">
                <a16:creationId xmlns:a16="http://schemas.microsoft.com/office/drawing/2014/main" id="{9836CE49-B8DF-CD9D-FD94-9BF6743FCEF5}"/>
              </a:ext>
            </a:extLst>
          </p:cNvPr>
          <p:cNvSpPr txBox="1">
            <a:spLocks/>
          </p:cNvSpPr>
          <p:nvPr/>
        </p:nvSpPr>
        <p:spPr>
          <a:xfrm>
            <a:off x="864410" y="0"/>
            <a:ext cx="10873740" cy="1680205"/>
          </a:xfrm>
          <a:prstGeom prst="rect">
            <a:avLst/>
          </a:prstGeom>
          <a:effectLst/>
        </p:spPr>
        <p:txBody>
          <a:bodyPr vert="horz" lIns="0" tIns="0" rIns="0" bIns="0" rtlCol="0" anchor="b" anchorCtr="0">
            <a:noAutofit/>
          </a:bodyPr>
          <a:lstStyle>
            <a:lvl1pPr algn="l" defTabSz="457200" rtl="0" eaLnBrk="1" latinLnBrk="0" hangingPunct="1">
              <a:spcBef>
                <a:spcPct val="0"/>
              </a:spcBef>
              <a:buNone/>
              <a:defRPr sz="4400" b="1" i="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solidFill>
                  <a:schemeClr val="accent1"/>
                </a:solidFill>
                <a:latin typeface="Century Gothic" panose="020B0502020202020204"/>
              </a:rPr>
              <a:t>Legislative changes in expedited foreclosure procedures</a:t>
            </a:r>
            <a:endParaRPr lang="en-US" sz="3600" dirty="0">
              <a:solidFill>
                <a:schemeClr val="tx1">
                  <a:lumMod val="75000"/>
                  <a:lumOff val="25000"/>
                </a:schemeClr>
              </a:solidFill>
              <a:latin typeface="Century Gothic" panose="020B0502020202020204"/>
            </a:endParaRPr>
          </a:p>
        </p:txBody>
      </p:sp>
      <p:sp>
        <p:nvSpPr>
          <p:cNvPr id="6" name="TextBox 5">
            <a:extLst>
              <a:ext uri="{FF2B5EF4-FFF2-40B4-BE49-F238E27FC236}">
                <a16:creationId xmlns:a16="http://schemas.microsoft.com/office/drawing/2014/main" id="{13265427-A41B-2AF8-9704-5A26653F5DC8}"/>
              </a:ext>
            </a:extLst>
          </p:cNvPr>
          <p:cNvSpPr txBox="1"/>
          <p:nvPr/>
        </p:nvSpPr>
        <p:spPr>
          <a:xfrm>
            <a:off x="1528639" y="1600402"/>
            <a:ext cx="6094674" cy="369332"/>
          </a:xfrm>
          <a:prstGeom prst="rect">
            <a:avLst/>
          </a:prstGeom>
          <a:noFill/>
        </p:spPr>
        <p:txBody>
          <a:bodyPr wrap="square">
            <a:spAutoFit/>
          </a:bodyPr>
          <a:lstStyle/>
          <a:p>
            <a:r>
              <a:rPr lang="en-US" dirty="0"/>
              <a:t>GUS FRANGOS ACT - HB 86/SB 102</a:t>
            </a:r>
          </a:p>
        </p:txBody>
      </p:sp>
      <p:sp>
        <p:nvSpPr>
          <p:cNvPr id="9" name="Content Placeholder 2">
            <a:extLst>
              <a:ext uri="{FF2B5EF4-FFF2-40B4-BE49-F238E27FC236}">
                <a16:creationId xmlns:a16="http://schemas.microsoft.com/office/drawing/2014/main" id="{C515FDED-6871-D382-FA8A-A875CF8C7583}"/>
              </a:ext>
            </a:extLst>
          </p:cNvPr>
          <p:cNvSpPr>
            <a:spLocks noGrp="1"/>
          </p:cNvSpPr>
          <p:nvPr>
            <p:ph idx="1"/>
          </p:nvPr>
        </p:nvSpPr>
        <p:spPr>
          <a:xfrm>
            <a:off x="838200" y="1825624"/>
            <a:ext cx="10515600" cy="5032375"/>
          </a:xfrm>
        </p:spPr>
        <p:txBody>
          <a:bodyPr>
            <a:normAutofit fontScale="85000" lnSpcReduction="10000"/>
          </a:bodyPr>
          <a:lstStyle/>
          <a:p>
            <a:endParaRPr lang="en-US" dirty="0"/>
          </a:p>
          <a:p>
            <a:pPr marL="0" indent="0">
              <a:buNone/>
            </a:pPr>
            <a:r>
              <a:rPr lang="en-US" dirty="0"/>
              <a:t>Changes are coming in what has been named the Gus Frangos bill:</a:t>
            </a:r>
          </a:p>
          <a:p>
            <a:r>
              <a:rPr lang="en-US" dirty="0"/>
              <a:t>Protecting owners' equity i.e. allowing for sales upon demand</a:t>
            </a:r>
          </a:p>
          <a:p>
            <a:r>
              <a:rPr lang="en-US" dirty="0"/>
              <a:t>Improving Ohio’s housing stock</a:t>
            </a:r>
          </a:p>
          <a:p>
            <a:r>
              <a:rPr lang="en-US" dirty="0"/>
              <a:t>Provide for enhanced Land Bank relationships with government partners</a:t>
            </a:r>
          </a:p>
          <a:p>
            <a:pPr marL="0" indent="0">
              <a:buNone/>
            </a:pPr>
            <a:r>
              <a:rPr lang="en-US" dirty="0"/>
              <a:t>Note: last check it is still in committee.  It appears to be a large comprehensive overhaul of the Board of Revision procedure with respect to foreclosure.</a:t>
            </a:r>
          </a:p>
          <a:p>
            <a:r>
              <a:rPr lang="en-US" dirty="0"/>
              <a:t>A full text as well as a summary of the bill can be found at </a:t>
            </a:r>
          </a:p>
          <a:p>
            <a:pPr marL="0" indent="0">
              <a:buNone/>
            </a:pPr>
            <a:r>
              <a:rPr lang="en-US" sz="1700" dirty="0"/>
              <a:t>Legislature.ohio.gov/legislation/136/sb 102</a:t>
            </a:r>
          </a:p>
          <a:p>
            <a:pPr marL="0" indent="0">
              <a:buNone/>
            </a:pPr>
            <a:r>
              <a:rPr lang="en-US" sz="1700" dirty="0"/>
              <a:t>Ohiosenate.gov/legislation/136/hb102/documents</a:t>
            </a:r>
          </a:p>
          <a:p>
            <a:pPr marL="0" indent="0">
              <a:buNone/>
            </a:pPr>
            <a:endParaRPr lang="en-US" dirty="0"/>
          </a:p>
        </p:txBody>
      </p:sp>
    </p:spTree>
    <p:extLst>
      <p:ext uri="{BB962C8B-B14F-4D97-AF65-F5344CB8AC3E}">
        <p14:creationId xmlns:p14="http://schemas.microsoft.com/office/powerpoint/2010/main" val="2110335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01C14-7F4D-4D43-AB31-14E1B4AA1C63}"/>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04141C1E-7FB9-4FD0-9195-B9ADFD18ADC1}"/>
              </a:ext>
            </a:extLst>
          </p:cNvPr>
          <p:cNvSpPr>
            <a:spLocks noGrp="1"/>
          </p:cNvSpPr>
          <p:nvPr>
            <p:ph idx="1"/>
          </p:nvPr>
        </p:nvSpPr>
        <p:spPr/>
        <p:txBody>
          <a:bodyPr/>
          <a:lstStyle/>
          <a:p>
            <a:r>
              <a:rPr lang="en-US" dirty="0"/>
              <a:t>During this session we hope to provide you with information regarding the Stark County Land Reutilization Corporation (Land Bank), available programs may be beneficial to your organization or community and will update you on recent and pending legislation that effects the work that Land Banks do. </a:t>
            </a:r>
          </a:p>
        </p:txBody>
      </p:sp>
      <p:pic>
        <p:nvPicPr>
          <p:cNvPr id="27" name="Picture Placeholder 26">
            <a:extLst>
              <a:ext uri="{FF2B5EF4-FFF2-40B4-BE49-F238E27FC236}">
                <a16:creationId xmlns:a16="http://schemas.microsoft.com/office/drawing/2014/main" id="{778123A3-1887-4297-BB48-CD597C4677B3}"/>
              </a:ext>
            </a:extLst>
          </p:cNvPr>
          <p:cNvPicPr>
            <a:picLocks noGrp="1" noChangeAspect="1"/>
          </p:cNvPicPr>
          <p:nvPr>
            <p:ph type="pic" sz="quarter" idx="13"/>
          </p:nvPr>
        </p:nvPicPr>
        <p:blipFill>
          <a:blip r:embed="rId2"/>
          <a:srcRect t="12644" b="12644"/>
          <a:stretch/>
        </p:blipFill>
        <p:spPr/>
      </p:pic>
      <p:pic>
        <p:nvPicPr>
          <p:cNvPr id="18" name="Picture Placeholder 17">
            <a:extLst>
              <a:ext uri="{FF2B5EF4-FFF2-40B4-BE49-F238E27FC236}">
                <a16:creationId xmlns:a16="http://schemas.microsoft.com/office/drawing/2014/main" id="{1A615CC8-9DF3-484C-8E7E-BA035F939002}"/>
              </a:ext>
            </a:extLst>
          </p:cNvPr>
          <p:cNvPicPr>
            <a:picLocks noGrp="1" noChangeAspect="1"/>
          </p:cNvPicPr>
          <p:nvPr>
            <p:ph type="pic" sz="quarter" idx="14"/>
          </p:nvPr>
        </p:nvPicPr>
        <p:blipFill>
          <a:blip r:embed="rId3"/>
          <a:srcRect l="15196" r="15196"/>
          <a:stretch/>
        </p:blipFill>
        <p:spPr/>
      </p:pic>
      <p:sp>
        <p:nvSpPr>
          <p:cNvPr id="4" name="Slide Number Placeholder 3">
            <a:extLst>
              <a:ext uri="{FF2B5EF4-FFF2-40B4-BE49-F238E27FC236}">
                <a16:creationId xmlns:a16="http://schemas.microsoft.com/office/drawing/2014/main" id="{30C59246-61F9-4344-994B-CAC75B954C24}"/>
              </a:ext>
            </a:extLst>
          </p:cNvPr>
          <p:cNvSpPr>
            <a:spLocks noGrp="1"/>
          </p:cNvSpPr>
          <p:nvPr>
            <p:ph type="sldNum" sz="quarter" idx="12"/>
          </p:nvPr>
        </p:nvSpPr>
        <p:spPr/>
        <p:txBody>
          <a:bodyPr/>
          <a:lstStyle/>
          <a:p>
            <a:fld id="{A65A5C87-DF58-40C8-B092-1DE63DB4547E}" type="slidenum">
              <a:rPr lang="en-US" smtClean="0"/>
              <a:pPr/>
              <a:t>3</a:t>
            </a:fld>
            <a:endParaRPr lang="en-US" dirty="0"/>
          </a:p>
        </p:txBody>
      </p:sp>
    </p:spTree>
    <p:extLst>
      <p:ext uri="{BB962C8B-B14F-4D97-AF65-F5344CB8AC3E}">
        <p14:creationId xmlns:p14="http://schemas.microsoft.com/office/powerpoint/2010/main" val="1471384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0" descr="A picture containing grass, sky, outdoor, house&#10;&#10;AI-generated content may be incorrect.">
            <a:extLst>
              <a:ext uri="{FF2B5EF4-FFF2-40B4-BE49-F238E27FC236}">
                <a16:creationId xmlns:a16="http://schemas.microsoft.com/office/drawing/2014/main" id="{BE18C8EE-EF9C-7AB2-DB22-2A994E3ED6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586" y="3451412"/>
            <a:ext cx="3232755" cy="2675068"/>
          </a:xfrm>
          <a:prstGeom prst="rect">
            <a:avLst/>
          </a:prstGeom>
        </p:spPr>
      </p:pic>
      <p:sp>
        <p:nvSpPr>
          <p:cNvPr id="2" name="Title 1">
            <a:extLst>
              <a:ext uri="{FF2B5EF4-FFF2-40B4-BE49-F238E27FC236}">
                <a16:creationId xmlns:a16="http://schemas.microsoft.com/office/drawing/2014/main" id="{32392E3A-DB80-46C8-A227-EE0F7E87D747}"/>
              </a:ext>
            </a:extLst>
          </p:cNvPr>
          <p:cNvSpPr>
            <a:spLocks noGrp="1"/>
          </p:cNvSpPr>
          <p:nvPr>
            <p:ph type="title"/>
          </p:nvPr>
        </p:nvSpPr>
        <p:spPr/>
        <p:txBody>
          <a:bodyPr/>
          <a:lstStyle/>
          <a:p>
            <a:r>
              <a:rPr lang="en-US" dirty="0"/>
              <a:t>Thank you</a:t>
            </a:r>
          </a:p>
        </p:txBody>
      </p:sp>
      <p:pic>
        <p:nvPicPr>
          <p:cNvPr id="19" name="Picture Placeholder 18">
            <a:extLst>
              <a:ext uri="{FF2B5EF4-FFF2-40B4-BE49-F238E27FC236}">
                <a16:creationId xmlns:a16="http://schemas.microsoft.com/office/drawing/2014/main" id="{00069E65-AC47-4CE9-B19A-7EA5888AA361}"/>
              </a:ext>
            </a:extLst>
          </p:cNvPr>
          <p:cNvPicPr>
            <a:picLocks noGrp="1" noChangeAspect="1"/>
          </p:cNvPicPr>
          <p:nvPr>
            <p:ph type="pic" sz="quarter" idx="13"/>
          </p:nvPr>
        </p:nvPicPr>
        <p:blipFill>
          <a:blip r:embed="rId3"/>
          <a:srcRect l="4468" r="4468"/>
          <a:stretch/>
        </p:blipFill>
        <p:spPr/>
      </p:pic>
      <p:pic>
        <p:nvPicPr>
          <p:cNvPr id="21" name="Picture Placeholder 20">
            <a:extLst>
              <a:ext uri="{FF2B5EF4-FFF2-40B4-BE49-F238E27FC236}">
                <a16:creationId xmlns:a16="http://schemas.microsoft.com/office/drawing/2014/main" id="{D78D46DB-1C3A-41BD-860F-ECE8B446BB8C}"/>
              </a:ext>
            </a:extLst>
          </p:cNvPr>
          <p:cNvPicPr>
            <a:picLocks noGrp="1" noChangeAspect="1"/>
          </p:cNvPicPr>
          <p:nvPr>
            <p:ph type="pic" sz="quarter" idx="17"/>
          </p:nvPr>
        </p:nvPicPr>
        <p:blipFill>
          <a:blip r:embed="rId4"/>
          <a:srcRect l="4159" r="4159"/>
          <a:stretch/>
        </p:blipFill>
        <p:spPr>
          <a:xfrm>
            <a:off x="384586" y="630936"/>
            <a:ext cx="3246120" cy="2688336"/>
          </a:xfrm>
        </p:spPr>
      </p:pic>
      <p:pic>
        <p:nvPicPr>
          <p:cNvPr id="23" name="Picture Placeholder 22">
            <a:extLst>
              <a:ext uri="{FF2B5EF4-FFF2-40B4-BE49-F238E27FC236}">
                <a16:creationId xmlns:a16="http://schemas.microsoft.com/office/drawing/2014/main" id="{D978928C-7EEA-4B8E-AA43-12AFD61BC299}"/>
              </a:ext>
            </a:extLst>
          </p:cNvPr>
          <p:cNvPicPr>
            <a:picLocks noGrp="1" noChangeAspect="1"/>
          </p:cNvPicPr>
          <p:nvPr>
            <p:ph type="pic" sz="quarter" idx="21"/>
          </p:nvPr>
        </p:nvPicPr>
        <p:blipFill>
          <a:blip r:embed="rId5"/>
          <a:srcRect l="5172" r="5172"/>
          <a:stretch/>
        </p:blipFill>
        <p:spPr/>
      </p:pic>
      <p:pic>
        <p:nvPicPr>
          <p:cNvPr id="25" name="Online Image Placeholder 23" descr="User">
            <a:extLst>
              <a:ext uri="{FF2B5EF4-FFF2-40B4-BE49-F238E27FC236}">
                <a16:creationId xmlns:a16="http://schemas.microsoft.com/office/drawing/2014/main" id="{DD136AFE-38B3-4FAE-907B-277600FBDED5}"/>
              </a:ext>
            </a:extLst>
          </p:cNvPr>
          <p:cNvPicPr>
            <a:picLocks noGrp="1" noChangeAspect="1"/>
          </p:cNvPicPr>
          <p:nvPr>
            <p:ph type="pic" sz="quarter" idx="25"/>
          </p:nvPr>
        </p:nvPicPr>
        <p:blipFill rotWithShape="1">
          <a:blip r:embed="rId6">
            <a:extLst>
              <a:ext uri="{96DAC541-7B7A-43D3-8B79-37D633B846F1}">
                <asvg:svgBlip xmlns:asvg="http://schemas.microsoft.com/office/drawing/2016/SVG/main" r:embed="rId7"/>
              </a:ext>
            </a:extLst>
          </a:blip>
          <a:srcRect/>
          <a:stretch/>
        </p:blipFill>
        <p:spPr>
          <a:xfrm>
            <a:off x="7772400" y="2532888"/>
            <a:ext cx="457200" cy="457200"/>
          </a:xfrm>
          <a:prstGeom prst="rect">
            <a:avLst/>
          </a:prstGeom>
        </p:spPr>
      </p:pic>
      <p:sp>
        <p:nvSpPr>
          <p:cNvPr id="10" name="Text Placeholder 9">
            <a:extLst>
              <a:ext uri="{FF2B5EF4-FFF2-40B4-BE49-F238E27FC236}">
                <a16:creationId xmlns:a16="http://schemas.microsoft.com/office/drawing/2014/main" id="{82977D1C-657B-4FA7-B4A1-CD08EC61D37B}"/>
              </a:ext>
            </a:extLst>
          </p:cNvPr>
          <p:cNvSpPr>
            <a:spLocks noGrp="1"/>
          </p:cNvSpPr>
          <p:nvPr>
            <p:ph type="body" sz="quarter" idx="22"/>
          </p:nvPr>
        </p:nvSpPr>
        <p:spPr>
          <a:xfrm>
            <a:off x="7772400" y="3031807"/>
            <a:ext cx="3721100" cy="447675"/>
          </a:xfrm>
        </p:spPr>
        <p:txBody>
          <a:bodyPr>
            <a:normAutofit fontScale="77500" lnSpcReduction="20000"/>
          </a:bodyPr>
          <a:lstStyle/>
          <a:p>
            <a:pPr marL="0" indent="0">
              <a:buNone/>
            </a:pPr>
            <a:r>
              <a:rPr lang="en-US" sz="1600" dirty="0"/>
              <a:t>Sarah Peters</a:t>
            </a:r>
            <a:br>
              <a:rPr lang="en-US" sz="1600" dirty="0"/>
            </a:br>
            <a:r>
              <a:rPr lang="en-US" sz="1600" dirty="0"/>
              <a:t>John Anthony</a:t>
            </a:r>
          </a:p>
        </p:txBody>
      </p:sp>
      <p:pic>
        <p:nvPicPr>
          <p:cNvPr id="27" name="Online Image Placeholder 27" descr="Envelope">
            <a:extLst>
              <a:ext uri="{FF2B5EF4-FFF2-40B4-BE49-F238E27FC236}">
                <a16:creationId xmlns:a16="http://schemas.microsoft.com/office/drawing/2014/main" id="{79C99175-A844-475F-B903-FB0A246099C3}"/>
              </a:ext>
            </a:extLst>
          </p:cNvPr>
          <p:cNvPicPr>
            <a:picLocks noGrp="1" noChangeAspect="1"/>
          </p:cNvPicPr>
          <p:nvPr>
            <p:ph type="pic" sz="quarter" idx="26"/>
          </p:nvPr>
        </p:nvPicPr>
        <p:blipFill rotWithShape="1">
          <a:blip r:embed="rId8">
            <a:extLst>
              <a:ext uri="{96DAC541-7B7A-43D3-8B79-37D633B846F1}">
                <asvg:svgBlip xmlns:asvg="http://schemas.microsoft.com/office/drawing/2016/SVG/main" r:embed="rId9"/>
              </a:ext>
            </a:extLst>
          </a:blip>
          <a:srcRect/>
          <a:stretch/>
        </p:blipFill>
        <p:spPr>
          <a:xfrm>
            <a:off x="7772400" y="3521201"/>
            <a:ext cx="457200" cy="457200"/>
          </a:xfrm>
          <a:prstGeom prst="rect">
            <a:avLst/>
          </a:prstGeom>
        </p:spPr>
      </p:pic>
      <p:sp>
        <p:nvSpPr>
          <p:cNvPr id="11" name="Text Placeholder 10">
            <a:extLst>
              <a:ext uri="{FF2B5EF4-FFF2-40B4-BE49-F238E27FC236}">
                <a16:creationId xmlns:a16="http://schemas.microsoft.com/office/drawing/2014/main" id="{5B2E9EE6-5A74-4119-8DAA-06582357CF72}"/>
              </a:ext>
            </a:extLst>
          </p:cNvPr>
          <p:cNvSpPr>
            <a:spLocks noGrp="1"/>
          </p:cNvSpPr>
          <p:nvPr>
            <p:ph type="body" sz="quarter" idx="23"/>
          </p:nvPr>
        </p:nvSpPr>
        <p:spPr>
          <a:xfrm>
            <a:off x="7786191" y="3978401"/>
            <a:ext cx="3721100" cy="566547"/>
          </a:xfrm>
        </p:spPr>
        <p:txBody>
          <a:bodyPr>
            <a:normAutofit fontScale="77500" lnSpcReduction="20000"/>
          </a:bodyPr>
          <a:lstStyle/>
          <a:p>
            <a:r>
              <a:rPr lang="en-US" sz="1600" dirty="0">
                <a:solidFill>
                  <a:schemeClr val="accent2"/>
                </a:solidFill>
                <a:hlinkClick r:id="rId10">
                  <a:extLst>
                    <a:ext uri="{A12FA001-AC4F-418D-AE19-62706E023703}">
                      <ahyp:hlinkClr xmlns:ahyp="http://schemas.microsoft.com/office/drawing/2018/hyperlinkcolor" val="tx"/>
                    </a:ext>
                  </a:extLst>
                </a:hlinkClick>
              </a:rPr>
              <a:t>smpeters@starkcounty</a:t>
            </a:r>
            <a:r>
              <a:rPr lang="en-US" dirty="0">
                <a:solidFill>
                  <a:schemeClr val="accent2"/>
                </a:solidFill>
                <a:hlinkClick r:id="rId10">
                  <a:extLst>
                    <a:ext uri="{A12FA001-AC4F-418D-AE19-62706E023703}">
                      <ahyp:hlinkClr xmlns:ahyp="http://schemas.microsoft.com/office/drawing/2018/hyperlinkcolor" val="tx"/>
                    </a:ext>
                  </a:extLst>
                </a:hlinkClick>
              </a:rPr>
              <a:t>ohio.gov</a:t>
            </a:r>
            <a:endParaRPr lang="en-US" dirty="0">
              <a:solidFill>
                <a:schemeClr val="accent2"/>
              </a:solidFill>
            </a:endParaRPr>
          </a:p>
          <a:p>
            <a:r>
              <a:rPr lang="en-US" dirty="0">
                <a:solidFill>
                  <a:schemeClr val="accent2"/>
                </a:solidFill>
                <a:hlinkClick r:id="rId11">
                  <a:extLst>
                    <a:ext uri="{A12FA001-AC4F-418D-AE19-62706E023703}">
                      <ahyp:hlinkClr xmlns:ahyp="http://schemas.microsoft.com/office/drawing/2018/hyperlinkcolor" val="tx"/>
                    </a:ext>
                  </a:extLst>
                </a:hlinkClick>
              </a:rPr>
              <a:t>jfanthony@starkcountyohio.gov</a:t>
            </a:r>
            <a:endParaRPr lang="en-US" dirty="0">
              <a:solidFill>
                <a:schemeClr val="accent2"/>
              </a:solidFill>
            </a:endParaRPr>
          </a:p>
          <a:p>
            <a:endParaRPr lang="en-US" dirty="0">
              <a:solidFill>
                <a:schemeClr val="accent2"/>
              </a:solidFill>
            </a:endParaRPr>
          </a:p>
        </p:txBody>
      </p:sp>
      <p:pic>
        <p:nvPicPr>
          <p:cNvPr id="3" name="Online Image Placeholder 23" descr="User">
            <a:extLst>
              <a:ext uri="{FF2B5EF4-FFF2-40B4-BE49-F238E27FC236}">
                <a16:creationId xmlns:a16="http://schemas.microsoft.com/office/drawing/2014/main" id="{D0582B84-432B-BF4F-B7F7-3EB8793A3C03}"/>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a:stretch/>
        </p:blipFill>
        <p:spPr>
          <a:xfrm>
            <a:off x="8153400" y="2532888"/>
            <a:ext cx="457200" cy="457200"/>
          </a:xfrm>
          <a:prstGeom prst="rect">
            <a:avLst/>
          </a:prstGeom>
        </p:spPr>
      </p:pic>
      <p:pic>
        <p:nvPicPr>
          <p:cNvPr id="5" name="Picture 4" descr="Qr code&#10;&#10;AI-generated content may be incorrect.">
            <a:extLst>
              <a:ext uri="{FF2B5EF4-FFF2-40B4-BE49-F238E27FC236}">
                <a16:creationId xmlns:a16="http://schemas.microsoft.com/office/drawing/2014/main" id="{97324176-F06A-6CB8-8E58-BAB2DE6843A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86191" y="4788946"/>
            <a:ext cx="1191618" cy="1191618"/>
          </a:xfrm>
          <a:prstGeom prst="rect">
            <a:avLst/>
          </a:prstGeom>
        </p:spPr>
      </p:pic>
    </p:spTree>
    <p:extLst>
      <p:ext uri="{BB962C8B-B14F-4D97-AF65-F5344CB8AC3E}">
        <p14:creationId xmlns:p14="http://schemas.microsoft.com/office/powerpoint/2010/main" val="1257752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D3A99-BC9D-4DC2-BE1B-9E2C93EDD294}"/>
              </a:ext>
            </a:extLst>
          </p:cNvPr>
          <p:cNvSpPr>
            <a:spLocks noGrp="1"/>
          </p:cNvSpPr>
          <p:nvPr>
            <p:ph type="title"/>
          </p:nvPr>
        </p:nvSpPr>
        <p:spPr/>
        <p:txBody>
          <a:bodyPr/>
          <a:lstStyle/>
          <a:p>
            <a:r>
              <a:rPr lang="en-US" dirty="0"/>
              <a:t>What is a Land Bank?</a:t>
            </a:r>
          </a:p>
        </p:txBody>
      </p:sp>
      <p:sp>
        <p:nvSpPr>
          <p:cNvPr id="3" name="Text Placeholder 2">
            <a:extLst>
              <a:ext uri="{FF2B5EF4-FFF2-40B4-BE49-F238E27FC236}">
                <a16:creationId xmlns:a16="http://schemas.microsoft.com/office/drawing/2014/main" id="{817D061C-023A-4DD9-8847-DD7718553EA4}"/>
              </a:ext>
            </a:extLst>
          </p:cNvPr>
          <p:cNvSpPr>
            <a:spLocks noGrp="1"/>
          </p:cNvSpPr>
          <p:nvPr>
            <p:ph type="body" idx="1"/>
          </p:nvPr>
        </p:nvSpPr>
        <p:spPr/>
        <p:txBody>
          <a:bodyPr>
            <a:normAutofit/>
          </a:bodyPr>
          <a:lstStyle/>
          <a:p>
            <a:r>
              <a:rPr lang="en-US" sz="2400" dirty="0"/>
              <a:t>LRC – land reutilization corporation </a:t>
            </a:r>
            <a:br>
              <a:rPr lang="en-US" sz="2400" dirty="0"/>
            </a:br>
            <a:r>
              <a:rPr lang="en-US" sz="2400" dirty="0"/>
              <a:t>aka “land bank”</a:t>
            </a:r>
          </a:p>
        </p:txBody>
      </p:sp>
      <p:pic>
        <p:nvPicPr>
          <p:cNvPr id="1026" name="Picture 2" descr="Question marks in speech bubbles vector icon. Question mark">
            <a:extLst>
              <a:ext uri="{FF2B5EF4-FFF2-40B4-BE49-F238E27FC236}">
                <a16:creationId xmlns:a16="http://schemas.microsoft.com/office/drawing/2014/main" id="{E5EDED56-E9BE-0850-7C45-67F4B88A1283}"/>
              </a:ext>
            </a:extLst>
          </p:cNvPr>
          <p:cNvPicPr>
            <a:picLocks noChangeAspect="1" noChangeArrowheads="1"/>
          </p:cNvPicPr>
          <p:nvPr/>
        </p:nvPicPr>
        <p:blipFill rotWithShape="1">
          <a:blip r:embed="rId2">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b="17469"/>
          <a:stretch>
            <a:fillRect/>
          </a:stretch>
        </p:blipFill>
        <p:spPr bwMode="auto">
          <a:xfrm>
            <a:off x="3863789" y="820265"/>
            <a:ext cx="4064862" cy="2236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7544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244577-D3A2-BAA3-E742-2C6E40C744B0}"/>
              </a:ext>
            </a:extLst>
          </p:cNvPr>
          <p:cNvSpPr>
            <a:spLocks noGrp="1"/>
          </p:cNvSpPr>
          <p:nvPr>
            <p:ph type="title"/>
          </p:nvPr>
        </p:nvSpPr>
        <p:spPr/>
        <p:txBody>
          <a:bodyPr/>
          <a:lstStyle/>
          <a:p>
            <a:r>
              <a:rPr lang="en-US" b="1" dirty="0">
                <a:solidFill>
                  <a:schemeClr val="accent2"/>
                </a:solidFill>
                <a:latin typeface="Century Gothic" panose="020B0502020202020204" pitchFamily="34" charset="0"/>
              </a:rPr>
              <a:t>WHAT IS A LAND BANK?</a:t>
            </a:r>
          </a:p>
        </p:txBody>
      </p:sp>
      <p:sp>
        <p:nvSpPr>
          <p:cNvPr id="5" name="Content Placeholder 4">
            <a:extLst>
              <a:ext uri="{FF2B5EF4-FFF2-40B4-BE49-F238E27FC236}">
                <a16:creationId xmlns:a16="http://schemas.microsoft.com/office/drawing/2014/main" id="{8F65F57F-A375-EE76-B6E8-C7B7908E154D}"/>
              </a:ext>
            </a:extLst>
          </p:cNvPr>
          <p:cNvSpPr>
            <a:spLocks noGrp="1"/>
          </p:cNvSpPr>
          <p:nvPr>
            <p:ph idx="1"/>
          </p:nvPr>
        </p:nvSpPr>
        <p:spPr/>
        <p:txBody>
          <a:bodyPr>
            <a:normAutofit/>
          </a:bodyPr>
          <a:lstStyle/>
          <a:p>
            <a:r>
              <a:rPr lang="en-US" sz="2000" dirty="0"/>
              <a:t>“County Land Bank” is the informal name for a land reutilization corporation. County land banks facilitate the return of vacant, abandoned, and tax-foreclosed properties to productive economic use. County land banks can take ownership of properties and clear title, assemble parcels for development, and manage properties until redevelopment can begin.</a:t>
            </a:r>
            <a:br>
              <a:rPr lang="en-US" sz="2000" dirty="0"/>
            </a:br>
            <a:endParaRPr lang="en-US" sz="2000" dirty="0"/>
          </a:p>
          <a:p>
            <a:r>
              <a:rPr lang="en-US" sz="2000" dirty="0"/>
              <a:t>The Cuyahoga Land Bank was the first county land bank created in Ohio after the passage of State enabling legislation, (S.B. 353, 127th General Assembly).</a:t>
            </a:r>
          </a:p>
          <a:p>
            <a:endParaRPr lang="en-US" dirty="0"/>
          </a:p>
        </p:txBody>
      </p:sp>
    </p:spTree>
    <p:extLst>
      <p:ext uri="{BB962C8B-B14F-4D97-AF65-F5344CB8AC3E}">
        <p14:creationId xmlns:p14="http://schemas.microsoft.com/office/powerpoint/2010/main" val="1443339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3B088-8723-1CCD-1E09-0D5A2DD1CBEB}"/>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C77EE62-CDD4-B308-ECB9-49B25870D55C}"/>
              </a:ext>
            </a:extLst>
          </p:cNvPr>
          <p:cNvSpPr>
            <a:spLocks noGrp="1"/>
          </p:cNvSpPr>
          <p:nvPr>
            <p:ph idx="1"/>
          </p:nvPr>
        </p:nvSpPr>
        <p:spPr>
          <a:xfrm>
            <a:off x="1410847" y="4222678"/>
            <a:ext cx="10168128" cy="1671029"/>
          </a:xfrm>
        </p:spPr>
        <p:txBody>
          <a:bodyPr>
            <a:normAutofit fontScale="77500" lnSpcReduction="20000"/>
          </a:bodyPr>
          <a:lstStyle/>
          <a:p>
            <a:pPr lvl="1">
              <a:defRPr/>
            </a:pPr>
            <a:r>
              <a:rPr lang="en-US" dirty="0">
                <a:solidFill>
                  <a:schemeClr val="bg1">
                    <a:lumMod val="50000"/>
                  </a:schemeClr>
                </a:solidFill>
              </a:rPr>
              <a:t>Acquire properties with uncollected/delinquent taxes &amp; to extinguish those taxes</a:t>
            </a:r>
            <a:br>
              <a:rPr lang="en-US" dirty="0">
                <a:solidFill>
                  <a:schemeClr val="bg1">
                    <a:lumMod val="50000"/>
                  </a:schemeClr>
                </a:solidFill>
              </a:rPr>
            </a:br>
            <a:endParaRPr lang="en-US" dirty="0">
              <a:solidFill>
                <a:schemeClr val="bg1">
                  <a:lumMod val="50000"/>
                </a:schemeClr>
              </a:solidFill>
            </a:endParaRPr>
          </a:p>
          <a:p>
            <a:pPr lvl="1"/>
            <a:r>
              <a:rPr lang="en-US" dirty="0">
                <a:solidFill>
                  <a:schemeClr val="bg1">
                    <a:lumMod val="50000"/>
                  </a:schemeClr>
                </a:solidFill>
              </a:rPr>
              <a:t>Clear the title of subordinate liens</a:t>
            </a:r>
            <a:br>
              <a:rPr lang="en-US" dirty="0">
                <a:solidFill>
                  <a:schemeClr val="bg1">
                    <a:lumMod val="50000"/>
                  </a:schemeClr>
                </a:solidFill>
              </a:rPr>
            </a:br>
            <a:endParaRPr lang="en-US" dirty="0">
              <a:solidFill>
                <a:schemeClr val="bg1">
                  <a:lumMod val="50000"/>
                </a:schemeClr>
              </a:solidFill>
            </a:endParaRPr>
          </a:p>
          <a:p>
            <a:pPr lvl="1"/>
            <a:r>
              <a:rPr lang="en-US" dirty="0">
                <a:solidFill>
                  <a:schemeClr val="bg1">
                    <a:lumMod val="50000"/>
                  </a:schemeClr>
                </a:solidFill>
              </a:rPr>
              <a:t>Transfer title free and clear to new ownership</a:t>
            </a:r>
          </a:p>
          <a:p>
            <a:endParaRPr lang="en-US" dirty="0"/>
          </a:p>
        </p:txBody>
      </p:sp>
      <p:sp>
        <p:nvSpPr>
          <p:cNvPr id="2" name="Text Placeholder 11">
            <a:extLst>
              <a:ext uri="{FF2B5EF4-FFF2-40B4-BE49-F238E27FC236}">
                <a16:creationId xmlns:a16="http://schemas.microsoft.com/office/drawing/2014/main" id="{71EBD491-3CBC-5143-24C7-2C8FE4D61B63}"/>
              </a:ext>
            </a:extLst>
          </p:cNvPr>
          <p:cNvSpPr txBox="1">
            <a:spLocks/>
          </p:cNvSpPr>
          <p:nvPr/>
        </p:nvSpPr>
        <p:spPr>
          <a:xfrm>
            <a:off x="1024438" y="2260219"/>
            <a:ext cx="10554537" cy="608895"/>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accent2"/>
                </a:solidFill>
              </a:rPr>
              <a:t>ORC 5722.02 &amp; ORC 1724.04</a:t>
            </a:r>
          </a:p>
          <a:p>
            <a:pPr marL="0" indent="0">
              <a:buNone/>
            </a:pPr>
            <a:r>
              <a:rPr lang="en-US" sz="2400" dirty="0"/>
              <a:t>County Land Banks serve as a resource for communities by helping to stabilize the property tax base, and to reduce and eliminate blight. </a:t>
            </a:r>
            <a:endParaRPr lang="en-US" sz="2400" dirty="0">
              <a:solidFill>
                <a:schemeClr val="accent2"/>
              </a:solidFill>
            </a:endParaRPr>
          </a:p>
        </p:txBody>
      </p:sp>
      <p:sp>
        <p:nvSpPr>
          <p:cNvPr id="3" name="Title 3">
            <a:extLst>
              <a:ext uri="{FF2B5EF4-FFF2-40B4-BE49-F238E27FC236}">
                <a16:creationId xmlns:a16="http://schemas.microsoft.com/office/drawing/2014/main" id="{2B5315AC-6400-51BC-18AF-FADFE2AC2FCC}"/>
              </a:ext>
            </a:extLst>
          </p:cNvPr>
          <p:cNvSpPr txBox="1">
            <a:spLocks/>
          </p:cNvSpPr>
          <p:nvPr/>
        </p:nvSpPr>
        <p:spPr>
          <a:xfrm>
            <a:off x="1093039" y="526111"/>
            <a:ext cx="10168128" cy="1179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US" b="1" dirty="0">
                <a:solidFill>
                  <a:schemeClr val="accent2"/>
                </a:solidFill>
                <a:latin typeface="Century Gothic" panose="020B0502020202020204" pitchFamily="34" charset="0"/>
              </a:rPr>
              <a:t>WHAT IS A LAND BANK?</a:t>
            </a:r>
          </a:p>
        </p:txBody>
      </p:sp>
    </p:spTree>
    <p:extLst>
      <p:ext uri="{BB962C8B-B14F-4D97-AF65-F5344CB8AC3E}">
        <p14:creationId xmlns:p14="http://schemas.microsoft.com/office/powerpoint/2010/main" val="1046181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27C3D-EA91-13A7-86C2-5785143DC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C668F-7C04-6178-7530-3F83315C64A6}"/>
              </a:ext>
            </a:extLst>
          </p:cNvPr>
          <p:cNvSpPr>
            <a:spLocks noGrp="1"/>
          </p:cNvSpPr>
          <p:nvPr>
            <p:ph type="title"/>
          </p:nvPr>
        </p:nvSpPr>
        <p:spPr/>
        <p:txBody>
          <a:bodyPr/>
          <a:lstStyle/>
          <a:p>
            <a:r>
              <a:rPr lang="en-US" dirty="0"/>
              <a:t>Stark County</a:t>
            </a:r>
            <a:br>
              <a:rPr lang="en-US" dirty="0"/>
            </a:br>
            <a:r>
              <a:rPr lang="en-US" dirty="0"/>
              <a:t>Land Bank</a:t>
            </a:r>
          </a:p>
        </p:txBody>
      </p:sp>
      <p:sp>
        <p:nvSpPr>
          <p:cNvPr id="3" name="Text Placeholder 2">
            <a:extLst>
              <a:ext uri="{FF2B5EF4-FFF2-40B4-BE49-F238E27FC236}">
                <a16:creationId xmlns:a16="http://schemas.microsoft.com/office/drawing/2014/main" id="{FE6F31BD-DC06-6937-9E84-83954C8440FB}"/>
              </a:ext>
            </a:extLst>
          </p:cNvPr>
          <p:cNvSpPr>
            <a:spLocks noGrp="1"/>
          </p:cNvSpPr>
          <p:nvPr>
            <p:ph type="body" idx="1"/>
          </p:nvPr>
        </p:nvSpPr>
        <p:spPr/>
        <p:txBody>
          <a:bodyPr>
            <a:normAutofit/>
          </a:bodyPr>
          <a:lstStyle/>
          <a:p>
            <a:r>
              <a:rPr lang="en-US" sz="2400" dirty="0"/>
              <a:t>2012 - present</a:t>
            </a:r>
          </a:p>
        </p:txBody>
      </p:sp>
    </p:spTree>
    <p:extLst>
      <p:ext uri="{BB962C8B-B14F-4D97-AF65-F5344CB8AC3E}">
        <p14:creationId xmlns:p14="http://schemas.microsoft.com/office/powerpoint/2010/main" val="4207862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B6562D6-1C73-269C-C027-D5F9E159A061}"/>
              </a:ext>
            </a:extLst>
          </p:cNvPr>
          <p:cNvSpPr>
            <a:spLocks noGrp="1"/>
          </p:cNvSpPr>
          <p:nvPr>
            <p:ph type="title"/>
          </p:nvPr>
        </p:nvSpPr>
        <p:spPr/>
        <p:txBody>
          <a:bodyPr>
            <a:noAutofit/>
          </a:bodyPr>
          <a:lstStyle/>
          <a:p>
            <a:r>
              <a:rPr lang="en-US" sz="2800" dirty="0">
                <a:solidFill>
                  <a:schemeClr val="accent2"/>
                </a:solidFill>
              </a:rPr>
              <a:t>“TO STRATEGICALLY ACQUIRE PROPERTIES, RETURN THEM TO PRODUCTIVE USE, REDUCE BLIGHT, INCREASE PROPERTY VALUES, SUPPORT COMMUNITY GOALS, AND IMPROVE THE QUALITY OF LIFE FOR COUNTY RESIDENTS”</a:t>
            </a:r>
            <a:br>
              <a:rPr lang="en-US" sz="2800" dirty="0">
                <a:solidFill>
                  <a:schemeClr val="accent2"/>
                </a:solidFill>
              </a:rPr>
            </a:br>
            <a:endParaRPr lang="en-US" sz="2800" dirty="0">
              <a:solidFill>
                <a:schemeClr val="accent2"/>
              </a:solidFill>
            </a:endParaRPr>
          </a:p>
        </p:txBody>
      </p:sp>
      <p:sp>
        <p:nvSpPr>
          <p:cNvPr id="8" name="Text Placeholder 7">
            <a:extLst>
              <a:ext uri="{FF2B5EF4-FFF2-40B4-BE49-F238E27FC236}">
                <a16:creationId xmlns:a16="http://schemas.microsoft.com/office/drawing/2014/main" id="{59870D43-224D-8478-7F3F-157894112465}"/>
              </a:ext>
            </a:extLst>
          </p:cNvPr>
          <p:cNvSpPr>
            <a:spLocks noGrp="1"/>
          </p:cNvSpPr>
          <p:nvPr>
            <p:ph type="body" idx="1"/>
          </p:nvPr>
        </p:nvSpPr>
        <p:spPr/>
        <p:txBody>
          <a:bodyPr/>
          <a:lstStyle/>
          <a:p>
            <a:r>
              <a:rPr lang="en-US" dirty="0"/>
              <a:t>Mission </a:t>
            </a:r>
          </a:p>
        </p:txBody>
      </p:sp>
    </p:spTree>
    <p:extLst>
      <p:ext uri="{BB962C8B-B14F-4D97-AF65-F5344CB8AC3E}">
        <p14:creationId xmlns:p14="http://schemas.microsoft.com/office/powerpoint/2010/main" val="3917865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D02F9DA-0BB6-3E0E-917E-D0383F8A5E7B}"/>
              </a:ext>
            </a:extLst>
          </p:cNvPr>
          <p:cNvPicPr>
            <a:picLocks noChangeAspect="1"/>
          </p:cNvPicPr>
          <p:nvPr/>
        </p:nvPicPr>
        <p:blipFill>
          <a:blip r:embed="rId2"/>
          <a:srcRect l="23780" t="1991" r="13916" b="50000"/>
          <a:stretch>
            <a:fillRect/>
          </a:stretch>
        </p:blipFill>
        <p:spPr>
          <a:xfrm>
            <a:off x="9982200" y="2601516"/>
            <a:ext cx="1585031" cy="1709726"/>
          </a:xfrm>
          <a:prstGeom prst="rect">
            <a:avLst/>
          </a:prstGeom>
        </p:spPr>
      </p:pic>
      <p:pic>
        <p:nvPicPr>
          <p:cNvPr id="11" name="Picture 10">
            <a:extLst>
              <a:ext uri="{FF2B5EF4-FFF2-40B4-BE49-F238E27FC236}">
                <a16:creationId xmlns:a16="http://schemas.microsoft.com/office/drawing/2014/main" id="{68E65639-040E-FF09-2E71-9A23519E1644}"/>
              </a:ext>
            </a:extLst>
          </p:cNvPr>
          <p:cNvPicPr>
            <a:picLocks noChangeAspect="1"/>
          </p:cNvPicPr>
          <p:nvPr/>
        </p:nvPicPr>
        <p:blipFill>
          <a:blip r:embed="rId3"/>
          <a:srcRect l="10705" t="4595" r="11786" b="26912"/>
          <a:stretch>
            <a:fillRect/>
          </a:stretch>
        </p:blipFill>
        <p:spPr>
          <a:xfrm>
            <a:off x="7601230" y="2603014"/>
            <a:ext cx="1547868" cy="1708228"/>
          </a:xfrm>
          <a:prstGeom prst="rect">
            <a:avLst/>
          </a:prstGeom>
        </p:spPr>
      </p:pic>
      <p:pic>
        <p:nvPicPr>
          <p:cNvPr id="6" name="Picture 5">
            <a:extLst>
              <a:ext uri="{FF2B5EF4-FFF2-40B4-BE49-F238E27FC236}">
                <a16:creationId xmlns:a16="http://schemas.microsoft.com/office/drawing/2014/main" id="{88ADB187-75C6-1580-FD4E-18D952629570}"/>
              </a:ext>
            </a:extLst>
          </p:cNvPr>
          <p:cNvPicPr>
            <a:picLocks noChangeAspect="1"/>
          </p:cNvPicPr>
          <p:nvPr/>
        </p:nvPicPr>
        <p:blipFill>
          <a:blip r:embed="rId4"/>
          <a:srcRect l="30738" t="16597" r="38216" b="54513"/>
          <a:stretch>
            <a:fillRect/>
          </a:stretch>
        </p:blipFill>
        <p:spPr>
          <a:xfrm>
            <a:off x="2975327" y="2589842"/>
            <a:ext cx="1479852" cy="1721400"/>
          </a:xfrm>
          <a:prstGeom prst="rect">
            <a:avLst/>
          </a:prstGeom>
        </p:spPr>
      </p:pic>
      <p:pic>
        <p:nvPicPr>
          <p:cNvPr id="5" name="Picture 4">
            <a:extLst>
              <a:ext uri="{FF2B5EF4-FFF2-40B4-BE49-F238E27FC236}">
                <a16:creationId xmlns:a16="http://schemas.microsoft.com/office/drawing/2014/main" id="{703D3D9D-5644-33D5-7F02-D1A0921D47E8}"/>
              </a:ext>
            </a:extLst>
          </p:cNvPr>
          <p:cNvPicPr>
            <a:picLocks noChangeAspect="1"/>
          </p:cNvPicPr>
          <p:nvPr/>
        </p:nvPicPr>
        <p:blipFill>
          <a:blip r:embed="rId5"/>
          <a:srcRect l="30229" t="17667" r="37535" b="52284"/>
          <a:stretch>
            <a:fillRect/>
          </a:stretch>
        </p:blipFill>
        <p:spPr>
          <a:xfrm>
            <a:off x="5288279" y="2586978"/>
            <a:ext cx="1479851" cy="1724264"/>
          </a:xfrm>
          <a:prstGeom prst="rect">
            <a:avLst/>
          </a:prstGeom>
        </p:spPr>
      </p:pic>
      <p:pic>
        <p:nvPicPr>
          <p:cNvPr id="2" name="Picture 1">
            <a:extLst>
              <a:ext uri="{FF2B5EF4-FFF2-40B4-BE49-F238E27FC236}">
                <a16:creationId xmlns:a16="http://schemas.microsoft.com/office/drawing/2014/main" id="{3B67401C-5D29-7CAF-49D2-E674977FC988}"/>
              </a:ext>
            </a:extLst>
          </p:cNvPr>
          <p:cNvPicPr>
            <a:picLocks noChangeAspect="1"/>
          </p:cNvPicPr>
          <p:nvPr/>
        </p:nvPicPr>
        <p:blipFill>
          <a:blip r:embed="rId6"/>
          <a:stretch>
            <a:fillRect/>
          </a:stretch>
        </p:blipFill>
        <p:spPr>
          <a:xfrm>
            <a:off x="695538" y="2589842"/>
            <a:ext cx="1446689" cy="1721400"/>
          </a:xfrm>
          <a:prstGeom prst="rect">
            <a:avLst/>
          </a:prstGeom>
        </p:spPr>
      </p:pic>
      <p:sp>
        <p:nvSpPr>
          <p:cNvPr id="20" name="Title 19">
            <a:extLst>
              <a:ext uri="{FF2B5EF4-FFF2-40B4-BE49-F238E27FC236}">
                <a16:creationId xmlns:a16="http://schemas.microsoft.com/office/drawing/2014/main" id="{3B0FAD77-BC9B-4F5F-94D5-AA246F14F9D9}"/>
              </a:ext>
            </a:extLst>
          </p:cNvPr>
          <p:cNvSpPr>
            <a:spLocks noGrp="1"/>
          </p:cNvSpPr>
          <p:nvPr>
            <p:ph type="title"/>
          </p:nvPr>
        </p:nvSpPr>
        <p:spPr/>
        <p:txBody>
          <a:bodyPr/>
          <a:lstStyle/>
          <a:p>
            <a:r>
              <a:rPr lang="en-US" b="1" dirty="0">
                <a:solidFill>
                  <a:schemeClr val="accent2"/>
                </a:solidFill>
                <a:latin typeface="Century Gothic" panose="020B0502020202020204" pitchFamily="34" charset="0"/>
              </a:rPr>
              <a:t>BOARD OF DIRECTORS</a:t>
            </a:r>
          </a:p>
        </p:txBody>
      </p:sp>
      <p:sp>
        <p:nvSpPr>
          <p:cNvPr id="30" name="Text Placeholder 29">
            <a:extLst>
              <a:ext uri="{FF2B5EF4-FFF2-40B4-BE49-F238E27FC236}">
                <a16:creationId xmlns:a16="http://schemas.microsoft.com/office/drawing/2014/main" id="{ECFE66B6-B6A8-4238-9AF9-89E257E29B39}"/>
              </a:ext>
            </a:extLst>
          </p:cNvPr>
          <p:cNvSpPr>
            <a:spLocks noGrp="1"/>
          </p:cNvSpPr>
          <p:nvPr>
            <p:ph type="body" sz="quarter" idx="39"/>
          </p:nvPr>
        </p:nvSpPr>
        <p:spPr>
          <a:xfrm>
            <a:off x="696163" y="4480497"/>
            <a:ext cx="1462088" cy="649288"/>
          </a:xfrm>
        </p:spPr>
        <p:txBody>
          <a:bodyPr>
            <a:normAutofit/>
          </a:bodyPr>
          <a:lstStyle/>
          <a:p>
            <a:r>
              <a:rPr lang="en-US" sz="1600" dirty="0"/>
              <a:t>Alex Zumbar</a:t>
            </a:r>
          </a:p>
          <a:p>
            <a:r>
              <a:rPr lang="en-US" sz="1200" dirty="0"/>
              <a:t>Chairman</a:t>
            </a:r>
          </a:p>
        </p:txBody>
      </p:sp>
      <p:sp>
        <p:nvSpPr>
          <p:cNvPr id="26" name="Text Placeholder 25">
            <a:extLst>
              <a:ext uri="{FF2B5EF4-FFF2-40B4-BE49-F238E27FC236}">
                <a16:creationId xmlns:a16="http://schemas.microsoft.com/office/drawing/2014/main" id="{C87B2471-18AE-4799-A4F4-EECC094915B4}"/>
              </a:ext>
            </a:extLst>
          </p:cNvPr>
          <p:cNvSpPr>
            <a:spLocks noGrp="1"/>
          </p:cNvSpPr>
          <p:nvPr>
            <p:ph type="body" sz="quarter" idx="35"/>
          </p:nvPr>
        </p:nvSpPr>
        <p:spPr>
          <a:xfrm>
            <a:off x="2975327" y="4480497"/>
            <a:ext cx="1462088" cy="649288"/>
          </a:xfrm>
        </p:spPr>
        <p:txBody>
          <a:bodyPr>
            <a:normAutofit/>
          </a:bodyPr>
          <a:lstStyle/>
          <a:p>
            <a:r>
              <a:rPr lang="en-US" sz="1600" dirty="0"/>
              <a:t>Bill Smith</a:t>
            </a:r>
          </a:p>
          <a:p>
            <a:r>
              <a:rPr lang="en-US" sz="1200" dirty="0"/>
              <a:t>Vice Chair</a:t>
            </a:r>
          </a:p>
          <a:p>
            <a:endParaRPr lang="en-US" sz="1600" dirty="0"/>
          </a:p>
        </p:txBody>
      </p:sp>
      <p:sp>
        <p:nvSpPr>
          <p:cNvPr id="27" name="Text Placeholder 26">
            <a:extLst>
              <a:ext uri="{FF2B5EF4-FFF2-40B4-BE49-F238E27FC236}">
                <a16:creationId xmlns:a16="http://schemas.microsoft.com/office/drawing/2014/main" id="{45744750-2CD0-4319-A8B5-DADF25ED571D}"/>
              </a:ext>
            </a:extLst>
          </p:cNvPr>
          <p:cNvSpPr>
            <a:spLocks noGrp="1"/>
          </p:cNvSpPr>
          <p:nvPr>
            <p:ph type="body" sz="quarter" idx="36"/>
          </p:nvPr>
        </p:nvSpPr>
        <p:spPr>
          <a:xfrm>
            <a:off x="5364956" y="4480497"/>
            <a:ext cx="1462088" cy="649288"/>
          </a:xfrm>
        </p:spPr>
        <p:txBody>
          <a:bodyPr>
            <a:normAutofit/>
          </a:bodyPr>
          <a:lstStyle/>
          <a:p>
            <a:r>
              <a:rPr lang="en-US" sz="1600" dirty="0"/>
              <a:t>Alan Harold</a:t>
            </a:r>
          </a:p>
          <a:p>
            <a:endParaRPr lang="en-US" sz="1600" dirty="0"/>
          </a:p>
        </p:txBody>
      </p:sp>
      <p:sp>
        <p:nvSpPr>
          <p:cNvPr id="28" name="Text Placeholder 27">
            <a:extLst>
              <a:ext uri="{FF2B5EF4-FFF2-40B4-BE49-F238E27FC236}">
                <a16:creationId xmlns:a16="http://schemas.microsoft.com/office/drawing/2014/main" id="{CFA11B12-E514-47E0-8EF5-FD0B750A93B2}"/>
              </a:ext>
            </a:extLst>
          </p:cNvPr>
          <p:cNvSpPr>
            <a:spLocks noGrp="1"/>
          </p:cNvSpPr>
          <p:nvPr>
            <p:ph type="body" sz="quarter" idx="37"/>
          </p:nvPr>
        </p:nvSpPr>
        <p:spPr>
          <a:xfrm>
            <a:off x="7644120" y="4480497"/>
            <a:ext cx="1462088" cy="649288"/>
          </a:xfrm>
        </p:spPr>
        <p:txBody>
          <a:bodyPr>
            <a:normAutofit/>
          </a:bodyPr>
          <a:lstStyle/>
          <a:p>
            <a:r>
              <a:rPr lang="en-US" sz="1600" dirty="0"/>
              <a:t>John Arnold </a:t>
            </a:r>
          </a:p>
          <a:p>
            <a:endParaRPr lang="en-US" sz="1600" dirty="0"/>
          </a:p>
        </p:txBody>
      </p:sp>
      <p:sp>
        <p:nvSpPr>
          <p:cNvPr id="29" name="Text Placeholder 28">
            <a:extLst>
              <a:ext uri="{FF2B5EF4-FFF2-40B4-BE49-F238E27FC236}">
                <a16:creationId xmlns:a16="http://schemas.microsoft.com/office/drawing/2014/main" id="{3640D080-6669-441A-9220-A6E428DD1EF1}"/>
              </a:ext>
            </a:extLst>
          </p:cNvPr>
          <p:cNvSpPr>
            <a:spLocks noGrp="1"/>
          </p:cNvSpPr>
          <p:nvPr>
            <p:ph type="body" sz="quarter" idx="38"/>
          </p:nvPr>
        </p:nvSpPr>
        <p:spPr>
          <a:xfrm>
            <a:off x="10043671" y="4480497"/>
            <a:ext cx="1462088" cy="649288"/>
          </a:xfrm>
        </p:spPr>
        <p:txBody>
          <a:bodyPr>
            <a:normAutofit/>
          </a:bodyPr>
          <a:lstStyle/>
          <a:p>
            <a:r>
              <a:rPr lang="en-US" sz="1600" dirty="0"/>
              <a:t>Peter Zahirsky</a:t>
            </a:r>
          </a:p>
          <a:p>
            <a:endParaRPr lang="en-US" sz="1600" dirty="0"/>
          </a:p>
        </p:txBody>
      </p:sp>
    </p:spTree>
    <p:extLst>
      <p:ext uri="{BB962C8B-B14F-4D97-AF65-F5344CB8AC3E}">
        <p14:creationId xmlns:p14="http://schemas.microsoft.com/office/powerpoint/2010/main" val="3352130887"/>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0D7697-8E53-4EA8-8CBB-9C19575257BF}">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1DF0A252-5923-47A2-A53A-F9BF729089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27DC71-2909-427C-BDB0-3E47E21015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AccentBox presentation</Template>
  <TotalTime>8871</TotalTime>
  <Words>1717</Words>
  <Application>Microsoft Office PowerPoint</Application>
  <PresentationFormat>Widescreen</PresentationFormat>
  <Paragraphs>174</Paragraphs>
  <Slides>30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Aptos</vt:lpstr>
      <vt:lpstr>Arial</vt:lpstr>
      <vt:lpstr>Avenir Next LT Pro</vt:lpstr>
      <vt:lpstr>Calibri</vt:lpstr>
      <vt:lpstr>Century Gothic</vt:lpstr>
      <vt:lpstr>Garamond</vt:lpstr>
      <vt:lpstr>Segoe UI</vt:lpstr>
      <vt:lpstr>AccentBoxVTI</vt:lpstr>
      <vt:lpstr>Stark County  Land Bank Session</vt:lpstr>
      <vt:lpstr>Session Overview</vt:lpstr>
      <vt:lpstr>Introduction</vt:lpstr>
      <vt:lpstr>What is a Land Bank?</vt:lpstr>
      <vt:lpstr>WHAT IS A LAND BANK?</vt:lpstr>
      <vt:lpstr>PowerPoint Presentation</vt:lpstr>
      <vt:lpstr>Stark County Land Bank</vt:lpstr>
      <vt:lpstr>“TO STRATEGICALLY ACQUIRE PROPERTIES, RETURN THEM TO PRODUCTIVE USE, REDUCE BLIGHT, INCREASE PROPERTY VALUES, SUPPORT COMMUNITY GOALS, AND IMPROVE THE QUALITY OF LIFE FOR COUNTY RESIDENTS” </vt:lpstr>
      <vt:lpstr>BOARD OF DIRECTORS</vt:lpstr>
      <vt:lpstr>NOTABLE ACCOMPLISHMENTS</vt:lpstr>
      <vt:lpstr>Current Programs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State grant funding</vt:lpstr>
      <vt:lpstr>Litigation &amp; Land Bank Operations</vt:lpstr>
      <vt:lpstr>PowerPoint Presentation</vt:lpstr>
      <vt:lpstr>PowerPoint Presentation</vt:lpstr>
      <vt:lpstr>PowerPoint Presentation</vt:lpstr>
      <vt:lpstr>PowerPoint Presentation</vt:lpstr>
      <vt:lpstr>PowerPoint Presentation</vt:lpstr>
      <vt:lpstr>PowerPoint Presentation</vt:lpstr>
      <vt:lpstr>Legislative Changes</vt:lpstr>
      <vt:lpstr>PowerPoint Presentation</vt:lpstr>
      <vt:lpstr>Thank you</vt:lpstr>
    </vt:vector>
  </TitlesOfParts>
  <Company>Stark County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M. Peters</dc:creator>
  <cp:lastModifiedBy>Sarah M. Peters</cp:lastModifiedBy>
  <cp:revision>14</cp:revision>
  <dcterms:created xsi:type="dcterms:W3CDTF">2025-12-18T14:55:28Z</dcterms:created>
  <dcterms:modified xsi:type="dcterms:W3CDTF">2026-02-26T14:03:16Z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